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5"/>
  </p:notesMasterIdLst>
  <p:sldIdLst>
    <p:sldId id="256" r:id="rId3"/>
    <p:sldId id="257" r:id="rId4"/>
    <p:sldId id="275" r:id="rId5"/>
    <p:sldId id="258" r:id="rId6"/>
    <p:sldId id="259" r:id="rId7"/>
    <p:sldId id="260" r:id="rId8"/>
    <p:sldId id="276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7" r:id="rId18"/>
    <p:sldId id="269" r:id="rId19"/>
    <p:sldId id="270" r:id="rId20"/>
    <p:sldId id="271" r:id="rId21"/>
    <p:sldId id="272" r:id="rId22"/>
    <p:sldId id="273" r:id="rId23"/>
    <p:sldId id="274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5D3B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36" y="11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来到特吉学院。今天我们深入探讨非标加工中常用的工程材料。正确选择材料是保证产品质量、控制成本和确保性能的基础。本课程将详细解析几种关键材料的特性、应用和加工要点，帮助大家做出更专业的工程决策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电木是一种经典的热固性塑料，最大的特点是优异的绝缘性和耐热性。它广泛用于电器开关、插座等部件。加工时类似于木材，但要注意其脆性，避免崩边，并做好粉尘防护。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POM，俗称“赛钢”，是一种性能非常接近金属的工程塑料，以其优异的耐磨性和刚性著称，常被用来制造齿轮、轴承等运动部件。加工POM的关键是控制变形和避免过热分解，充分的退火和冷却至关重要。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PEEK是一种顶级的高性能工程塑料，集耐高温、高强度、耐腐蚀等优点于一身，是航空航天、医疗等尖端领域的关键材料。加工PEEK的最大挑战是控制变形，因此加工前的充分退火是必不可少的一步。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钨钢，也就是硬质合金，是硬度最高的工程材料之一，主要用于制造高精度、高寿命的刀具和模具。由于其硬度极高，无法进行常规切削，必须采用电火花、激光、超声波等特种加工方法。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6061是应用最广泛的铝合金之一，它兼具中等强度、良好的耐腐蚀性和优异的加工性能，性价比极高。它是CNC加工最常用的铝材，常用于制造电子产品外壳、工装夹具等。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7075是超高强度铝合金的代表，强度堪比钢材，主要用于飞机起落架等对强度要求极高的场合。它的加工难度比6061大，且抗腐蚀性较差，因此必须进行表面防护处理。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黄铜是我们非常熟悉的有色金属，它的核心优势在于优异的导电导热性、良好的耐腐蚀性和极佳的加工性能。这些特性使它在多个领域都有广泛应用，比如制造耐磨的轴套、导电的开关元件，以及我们生活中常见的各种装饰件。黄铜非常容易切削和进行各种塑性加工，是一种非常“友好”的工程材料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5001460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65Mn弹簧钢。它的核心优势是高弹性和抗疲劳性，是制造各类弹簧的首选材料。加工时需要注意，必须进行热处理才能获得最佳性能，并且要在热处理前完成大部分机加工，因为淬火后的高硬度会使其变得难以切削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Cr12MoV，一种著名的冷作模具钢。它以极高的硬度和耐磨性著称，是制造冷冲模、冷挤压模等模具的理想材料。加工这种材料的关键在于热处理前的锻造，必须通过反复锻造来改善其内部组织，否则模具寿命会大打折扣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H13钢是热作模具钢的代表，尤其在铝压铸行业应用极为广泛。它最大的特点是优异的抗热疲劳性，能够在反复加热和冷却的恶劣环境下工作而不失效。正确的热处理工艺，特别是多次回火，是发挥其性能的关键。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本次课程将分为五个部分。我们将依次介绍模具钢与高速钢、不锈钢、工程塑料和金属材料这几类核心工业材料。最后，我们会通过详细的性能对比，为大家提供一个直观的数据化选型参考。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钛合金，特别是Ti-6Al-4V，以其极高的“比强度”——也就是强度重量比——而闻名于世。它非常轻，但又非常坚固，同时耐腐蚀。这些特性使它成为航空航天和医疗领域的关键材料。但其加工非常困难，需要专业的刀具和加工参数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是一个常用材料的性能对比表。大家可以看到，不同材料在硬度、强度、成本和适用场景上各有侧重。例如，45#钢成本低，适合做结构件；304不锈钢耐腐蚀，适合做户外或食品接触零件；而6061铝则是轻量化设计的首选。这个表格可以作为我们日常选材的快速参考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感谢大家的观看。希望今天的深度解析能帮助大家在面对复杂的材料选择时，做出更明智的决策。特吉学院将持续为大家提供更多专业内容，赋能每一次制造。我们下次再见！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首先我们来看碳素结构钢S45C和S50C。它们是机械制造中最常用的材料之一。其核心优势在于均衡的力学性能和良好的加工性，成本效益极高。经过调质处理后，能获得高强度和韧性的完美结合，非常适合制造各种通用机械零件，如螺栓、齿轮和传动轴。在加工时，通常在退火状态下进行切削，而调质处理是发挥其最佳性能的关键工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04803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SKD11是应用最广泛的冷作模具钢之一，以其极高的耐磨性和优良的淬透性著称。它非常适合制造要求高寿命的冲压模具和剪切刀具。加工时需要特别注意热处理和线切割的工艺参数，以避免开裂和变形。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SKD61是热作模具钢的“王牌”材料，尤其在压铸模具领域应用极为广泛。它最大的优势是优异的耐热疲劳性，能在反复加热和冷却的恶劣环境下工作。正确的热处理，特别是三次回火，是保证其性能和尺寸稳定性的关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SKH-9是一种高性能高速钢，以其出色的红硬性而闻名，即使在高温下也能保持高硬度，非常适合制造高速切削刀具。它的加工和热处理工艺相对复杂，需要严格控制参数，以获得最佳性能。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高性能冷作模具钢DC53是经典SKD11钢的改良版，最大的突破在于其韧性是SKD11的两倍以上，这意味着模具更不容易开裂和崩刃。同时，它保持了与SKD11相当的耐磨性。因此，DC53特别适用于制造精密冲裁模具，尤其是在冲压不锈钢等高强度材料时，优势更为明显。其良好的线切割性能也使其成为制造复杂精密模具的首选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65336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S304是不锈钢家族的“国民标杆”，应用无处不在。它具有良好的耐腐蚀性和加工性能。但在CNC加工时，需要特别注意其加工硬化的特性，选择合适的刀具和切削参数是保证加工效率和质量的关键。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S316H是316不锈钢的高碳版本，专为高温环境设计。它在保持优异耐腐蚀性的同时，显著增强了高温强度。加工难度比304更大，需要使用更高级的刀具和更保守的切削参数。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svg"/><Relationship Id="rId5" Type="http://schemas.openxmlformats.org/officeDocument/2006/relationships/image" Target="../media/image17.png"/><Relationship Id="rId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4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sv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22.png"/><Relationship Id="rId14" Type="http://schemas.openxmlformats.org/officeDocument/2006/relationships/image" Target="../media/image4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56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svg"/><Relationship Id="rId11" Type="http://schemas.openxmlformats.org/officeDocument/2006/relationships/image" Target="../media/image28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10.svg"/><Relationship Id="rId4" Type="http://schemas.openxmlformats.org/officeDocument/2006/relationships/image" Target="../media/image50.svg"/><Relationship Id="rId9" Type="http://schemas.openxmlformats.org/officeDocument/2006/relationships/image" Target="../media/image5.png"/><Relationship Id="rId14" Type="http://schemas.openxmlformats.org/officeDocument/2006/relationships/image" Target="../media/image5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svg"/><Relationship Id="rId5" Type="http://schemas.openxmlformats.org/officeDocument/2006/relationships/image" Target="../media/image32.png"/><Relationship Id="rId4" Type="http://schemas.openxmlformats.org/officeDocument/2006/relationships/image" Target="../media/image6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openxmlformats.org/officeDocument/2006/relationships/image" Target="../media/image76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svg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image" Target="../media/image74.svg"/><Relationship Id="rId4" Type="http://schemas.openxmlformats.org/officeDocument/2006/relationships/image" Target="../media/image68.svg"/><Relationship Id="rId9" Type="http://schemas.openxmlformats.org/officeDocument/2006/relationships/image" Target="../media/image37.png"/><Relationship Id="rId14" Type="http://schemas.openxmlformats.org/officeDocument/2006/relationships/image" Target="../media/image7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svg"/><Relationship Id="rId5" Type="http://schemas.openxmlformats.org/officeDocument/2006/relationships/image" Target="../media/image41.png"/><Relationship Id="rId4" Type="http://schemas.openxmlformats.org/officeDocument/2006/relationships/image" Target="../media/image80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13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svg"/><Relationship Id="rId5" Type="http://schemas.openxmlformats.org/officeDocument/2006/relationships/image" Target="../media/image42.png"/><Relationship Id="rId10" Type="http://schemas.openxmlformats.org/officeDocument/2006/relationships/image" Target="../media/image88.svg"/><Relationship Id="rId4" Type="http://schemas.openxmlformats.org/officeDocument/2006/relationships/image" Target="../media/image26.sv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4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2.svg"/><Relationship Id="rId5" Type="http://schemas.openxmlformats.org/officeDocument/2006/relationships/image" Target="../media/image46.png"/><Relationship Id="rId10" Type="http://schemas.openxmlformats.org/officeDocument/2006/relationships/image" Target="../media/image94.svg"/><Relationship Id="rId4" Type="http://schemas.openxmlformats.org/officeDocument/2006/relationships/image" Target="../media/image90.svg"/><Relationship Id="rId9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svg"/><Relationship Id="rId5" Type="http://schemas.openxmlformats.org/officeDocument/2006/relationships/image" Target="../media/image15.png"/><Relationship Id="rId4" Type="http://schemas.openxmlformats.org/officeDocument/2006/relationships/image" Target="../media/image9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svg"/><Relationship Id="rId5" Type="http://schemas.openxmlformats.org/officeDocument/2006/relationships/image" Target="../media/image47.png"/><Relationship Id="rId4" Type="http://schemas.openxmlformats.org/officeDocument/2006/relationships/image" Target="../media/image10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2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svg"/><Relationship Id="rId5" Type="http://schemas.openxmlformats.org/officeDocument/2006/relationships/image" Target="../media/image8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5" Type="http://schemas.openxmlformats.org/officeDocument/2006/relationships/image" Target="../media/image11.pn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svg"/><Relationship Id="rId5" Type="http://schemas.openxmlformats.org/officeDocument/2006/relationships/image" Target="../media/image14.png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2540000" cy="152400"/>
          </a:xfrm>
          <a:prstGeom prst="roundRect">
            <a:avLst>
              <a:gd name="adj" fmla="val 0"/>
            </a:avLst>
          </a:prstGeom>
          <a:solidFill>
            <a:srgbClr val="3498DB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2794000" y="0"/>
            <a:ext cx="1270000" cy="152400"/>
          </a:xfrm>
          <a:prstGeom prst="roundRect">
            <a:avLst>
              <a:gd name="adj" fmla="val 0"/>
            </a:avLst>
          </a:prstGeom>
          <a:solidFill>
            <a:srgbClr val="E67E22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144000" y="4826000"/>
            <a:ext cx="3810000" cy="2540000"/>
          </a:xfrm>
          <a:prstGeom prst="parallelogram">
            <a:avLst/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1176000" y="6096000"/>
            <a:ext cx="1016000" cy="762000"/>
          </a:xfrm>
          <a:prstGeom prst="roundRect">
            <a:avLst>
              <a:gd name="adj" fmla="val 0"/>
            </a:avLst>
          </a:prstGeom>
          <a:solidFill>
            <a:srgbClr val="3498DB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0" y="2667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特吉学院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1459">
            <a:off x="4191011" y="4184650"/>
            <a:ext cx="381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67E22">
                <a:alpha val="8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" name="AutoShape 8"/>
          <p:cNvSpPr/>
          <p:nvPr/>
        </p:nvSpPr>
        <p:spPr>
          <a:xfrm>
            <a:off x="609600" y="4699000"/>
            <a:ext cx="10972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2400" b="0" i="0" u="none" strike="noStrike">
                <a:solidFill>
                  <a:srgbClr val="ECF0F1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非标加工常用材料深度解析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电木 (酚醛树脂)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74151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841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/ 核心性能：坚硬耐热，绝缘优异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046">
            <a:off x="1016008" y="2279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413000"/>
            <a:ext cx="2476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高刚性与耐热：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质地坚硬，尺寸稳定性佳，可在120℃环境中长期稳定使用，形变率极低。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556000" y="2413000"/>
            <a:ext cx="241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绝缘与局限性：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优良的电气绝缘材料，不导电；但质脆抗冲击性差，受强力易碎裂。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3556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762000" y="3556000"/>
            <a:ext cx="76200" cy="1460500"/>
          </a:xfrm>
          <a:prstGeom prst="roundRect">
            <a:avLst>
              <a:gd name="adj" fmla="val 0"/>
            </a:avLst>
          </a:prstGeom>
          <a:solidFill>
            <a:srgbClr val="4B556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1016000" y="3619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/ 典型应用：从电器到工装模具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9046">
            <a:off x="1016008" y="4057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1016000" y="4191000"/>
            <a:ext cx="1587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电器部件：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开关、插座、灯头、接线端子等基础电气元件。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5331254">
            <a:off x="2349500" y="4565713"/>
            <a:ext cx="63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2730500" y="4191000"/>
            <a:ext cx="1587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机械零件：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齿轮、凸轮、手柄、旋钮等耐磨传动零件。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5331254">
            <a:off x="4064000" y="4565713"/>
            <a:ext cx="63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4445000" y="4191000"/>
            <a:ext cx="152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工装模具：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吸塑模具、简易夹具等低成本成型工具。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5207000"/>
            <a:ext cx="5334000" cy="1270000"/>
          </a:xfrm>
          <a:prstGeom prst="roundRect">
            <a:avLst>
              <a:gd name="adj" fmla="val 0"/>
            </a:avLst>
          </a:prstGeom>
          <a:solidFill>
            <a:srgbClr val="F3F4F6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762000" y="5207000"/>
            <a:ext cx="76200" cy="12700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1016000" y="5270500"/>
            <a:ext cx="4826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 / 加工要点：仿木切削，严控防护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9046">
            <a:off x="1016008" y="5645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1016000" y="57785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加工性类似木材但易崩边，需用锋利高速钢刀具；加工中产生大量粉尘，务必做好车间通风与个人防护，避免吸入危害健康。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5390450">
            <a:off x="4191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6731000" y="1778000"/>
            <a:ext cx="46990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21500" y="2032000"/>
            <a:ext cx="609600" cy="6096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747000" y="19685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电气绝缘首选材料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7747000" y="2413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因优异的绝缘性和耐电弧性，成为早期电器工业的基石材料，至今仍是低压电器部件的主流选择。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731000" y="3556000"/>
            <a:ext cx="4699000" cy="1460500"/>
          </a:xfrm>
          <a:prstGeom prst="roundRect">
            <a:avLst>
              <a:gd name="adj" fmla="val 0"/>
            </a:avLst>
          </a:prstGeom>
          <a:solidFill>
            <a:srgbClr val="4B556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21500" y="3810000"/>
            <a:ext cx="609600" cy="6096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7747000" y="37465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耐磨机械结构件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7747000" y="4191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良好的耐摩擦性和尺寸稳定性，使其广泛用于制造无需高精度、但要求低成本和耐用的机械传动与操作零件。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6731000" y="5207000"/>
            <a:ext cx="4699000" cy="1270000"/>
          </a:xfrm>
          <a:prstGeom prst="roundRect">
            <a:avLst>
              <a:gd name="adj" fmla="val 0"/>
            </a:avLst>
          </a:prstGeom>
          <a:solidFill>
            <a:srgbClr val="F59E0B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921500" y="5397500"/>
            <a:ext cx="609600" cy="609600"/>
          </a:xfrm>
          <a:prstGeom prst="rect">
            <a:avLst/>
          </a:prstGeom>
        </p:spPr>
      </p:pic>
      <p:sp>
        <p:nvSpPr>
          <p:cNvPr id="35" name="AutoShape 35"/>
          <p:cNvSpPr/>
          <p:nvPr/>
        </p:nvSpPr>
        <p:spPr>
          <a:xfrm>
            <a:off x="7747000" y="5334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粉尘防护与工艺控制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7747000" y="5778500"/>
            <a:ext cx="355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脆性大易产生粉尘，加工时必须佩戴防护口罩，保持作业环境通风，刀具需保持锋利以减少崩边缺陷。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聚甲醛 (POM)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651000"/>
            <a:ext cx="5207000" cy="1587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52500" y="1841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803400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核心性能：“赛钢”级工程塑料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046">
            <a:off x="952508" y="2343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4765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机械性能接近金属，兼具高强度刚性与优异的耐磨、自润滑性，耐有机溶剂和油类腐蚀；但热稳定性较差，高温易分解产生刺激性气体。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492500"/>
            <a:ext cx="5207000" cy="15875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52500" y="36830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524000" y="3644900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02 典型应用：精密传动与结构部件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046">
            <a:off x="952508" y="4184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FDBFE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952500" y="43180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广泛用于制造各类精密齿轮、蜗轮蜗杆及滑动轴承、轴套；在汽车领域常用于燃油系统部件、门锁结构等关键机械零件。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52070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52500" y="53340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524000" y="5295900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2410C"/>
                </a:solidFill>
                <a:latin typeface="Noto Sans SC"/>
                <a:ea typeface="Noto Sans SC"/>
                <a:cs typeface="Noto Sans SC"/>
                <a:sym typeface="Noto Sans SC"/>
              </a:rPr>
              <a:t>03 加工关键：控温防裂与安全防护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952500" y="5842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31407"/>
                </a:solidFill>
                <a:latin typeface="Noto Sans SC"/>
                <a:ea typeface="Noto Sans SC"/>
                <a:cs typeface="Noto Sans SC"/>
                <a:sym typeface="Noto Sans SC"/>
              </a:rPr>
              <a:t>原料需退火消除内应力，切削时充分冷却防软化；高温分解会释放甲醛，必须保证加工环境通风良好。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5391070">
            <a:off x="3905250" y="4089408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6604000" y="1651000"/>
            <a:ext cx="4826000" cy="1460500"/>
          </a:xfrm>
          <a:prstGeom prst="roundRect">
            <a:avLst>
              <a:gd name="adj" fmla="val 0"/>
            </a:avLst>
          </a:prstGeom>
          <a:solidFill>
            <a:srgbClr val="1F29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858000" y="1905000"/>
            <a:ext cx="609600" cy="6096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7747000" y="1841500"/>
            <a:ext cx="3429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高强度 · 低摩擦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冲击强度高，尺寸稳定性优异，是替代铜、锌等金属制造耐磨件的理想材料，摩擦系数仅为0.3~0.4。</a:t>
            </a:r>
          </a:p>
        </p:txBody>
      </p:sp>
      <p:sp>
        <p:nvSpPr>
          <p:cNvPr id="22" name="AutoShape 22"/>
          <p:cNvSpPr/>
          <p:nvPr/>
        </p:nvSpPr>
        <p:spPr>
          <a:xfrm>
            <a:off x="6604000" y="3365500"/>
            <a:ext cx="4826000" cy="14605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858000" y="3619500"/>
            <a:ext cx="609600" cy="6096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7747000" y="3556000"/>
            <a:ext cx="3429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精密机械 · 汽车工程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在严苛工况下仍能保持良好的抗蠕变性，适用于制造要求高耐磨、高刚性的精密机械零件与汽车功能件。</a:t>
            </a:r>
          </a:p>
        </p:txBody>
      </p:sp>
      <p:sp>
        <p:nvSpPr>
          <p:cNvPr id="25" name="AutoShape 25"/>
          <p:cNvSpPr/>
          <p:nvPr/>
        </p:nvSpPr>
        <p:spPr>
          <a:xfrm>
            <a:off x="6604000" y="5080000"/>
            <a:ext cx="4826000" cy="1460500"/>
          </a:xfrm>
          <a:prstGeom prst="roundRect">
            <a:avLst>
              <a:gd name="adj" fmla="val 0"/>
            </a:avLst>
          </a:prstGeom>
          <a:solidFill>
            <a:srgbClr val="EA580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858000" y="5334000"/>
            <a:ext cx="609600" cy="6096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747000" y="5270500"/>
            <a:ext cx="3429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热分解风险 · 严格管控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加工温度超过240℃易分解，需严控成型温度与停留时间；操作现场必须配备完善的通风与废气处理系统。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聚醚醚酮 (PEEK)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065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B82F6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50800" cy="1714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16000" y="18034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460500" y="1778000"/>
            <a:ext cx="381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极致综合的核心性能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291">
            <a:off x="1016009" y="2279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2413000"/>
            <a:ext cx="234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耐高温与高强度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连续使用温度达260℃，高温环境下仍能保持优异的机械模量与抗蠕变性能。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5342709">
            <a:off x="3111500" y="27877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3619500" y="2413000"/>
            <a:ext cx="234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耐腐与生物相容性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耐几乎所有有机溶剂与酸碱腐蚀；具备优异生物相容性，可直接用于人体植入。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3556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762000" y="3556000"/>
            <a:ext cx="50800" cy="17145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16000" y="37084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460500" y="3683000"/>
            <a:ext cx="381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尖端领域的多元应用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9291">
            <a:off x="1016009" y="4184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1016000" y="4318000"/>
            <a:ext cx="234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航空与医疗器械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用于飞机结构件、发动机部件减重；制作骨科植入物、高端手术器械及医疗辅具。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5342709">
            <a:off x="3111500" y="46927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3619500" y="4318000"/>
            <a:ext cx="234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汽车与电子半导体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适配发动机周边耐高温部件；作为晶圆承载器、芯片测试夹具的关键基础材料。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461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EF2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762000" y="5461000"/>
            <a:ext cx="50800" cy="952500"/>
          </a:xfrm>
          <a:prstGeom prst="roundRect">
            <a:avLst>
              <a:gd name="adj" fmla="val 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6000" y="5588000"/>
            <a:ext cx="254000" cy="2540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397000" y="55626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1" i="0" u="none" strike="noStrike">
                <a:solidFill>
                  <a:srgbClr val="991B1B"/>
                </a:solidFill>
                <a:latin typeface="Noto Sans SC"/>
                <a:ea typeface="Noto Sans SC"/>
                <a:cs typeface="Noto Sans SC"/>
                <a:sym typeface="Noto Sans SC"/>
              </a:rPr>
              <a:t>加工关键提示：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成型前必须充分退火以消除内应力，增强级需用硬质合金刀具，切削时需持续冷却以防热变形。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5390832">
            <a:off x="3968750" y="4025908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6604000" y="1651000"/>
            <a:ext cx="2476500" cy="22225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794500" y="1841500"/>
            <a:ext cx="508000" cy="5080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6794500" y="2540000"/>
            <a:ext cx="209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耐温极限 260℃+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794500" y="3048000"/>
            <a:ext cx="209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在高温工况下保持尺寸稳定，短期可承受300℃以上环境，远超传统工程塑料。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9207500" y="1651000"/>
            <a:ext cx="2476500" cy="2222500"/>
          </a:xfrm>
          <a:prstGeom prst="roundRect">
            <a:avLst>
              <a:gd name="adj" fmla="val 0"/>
            </a:avLst>
          </a:prstGeom>
          <a:solidFill>
            <a:srgbClr val="ECFDF5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398000" y="1841500"/>
            <a:ext cx="508000" cy="5080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9398000" y="2540000"/>
            <a:ext cx="209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人体植入级材料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9398000" y="3048000"/>
            <a:ext cx="209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无毒、抗凝血、与人体组织亲和性好，是脊柱、关节等骨科植入物的首选材料。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6604000" y="4191000"/>
            <a:ext cx="2476500" cy="2222500"/>
          </a:xfrm>
          <a:prstGeom prst="roundRect">
            <a:avLst>
              <a:gd name="adj" fmla="val 0"/>
            </a:avLst>
          </a:prstGeom>
          <a:solidFill>
            <a:srgbClr val="FFFBEB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794500" y="4381500"/>
            <a:ext cx="508000" cy="508000"/>
          </a:xfrm>
          <a:prstGeom prst="rect">
            <a:avLst/>
          </a:prstGeom>
        </p:spPr>
      </p:pic>
      <p:sp>
        <p:nvSpPr>
          <p:cNvPr id="35" name="AutoShape 35"/>
          <p:cNvSpPr/>
          <p:nvPr/>
        </p:nvSpPr>
        <p:spPr>
          <a:xfrm>
            <a:off x="6794500" y="5080000"/>
            <a:ext cx="209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精密加工工艺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6794500" y="5524500"/>
            <a:ext cx="209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材料韧性大、加工硬化倾向强，需专用刀具与严格的冷却方案，确保精度控制。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9207500" y="4191000"/>
            <a:ext cx="2476500" cy="2222500"/>
          </a:xfrm>
          <a:prstGeom prst="roundRect">
            <a:avLst>
              <a:gd name="adj" fmla="val 0"/>
            </a:avLst>
          </a:prstGeom>
          <a:solidFill>
            <a:srgbClr val="F5F3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8" name="Picture 3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398000" y="4381500"/>
            <a:ext cx="508000" cy="508000"/>
          </a:xfrm>
          <a:prstGeom prst="rect">
            <a:avLst/>
          </a:prstGeom>
        </p:spPr>
      </p:pic>
      <p:sp>
        <p:nvSpPr>
          <p:cNvPr id="39" name="AutoShape 39"/>
          <p:cNvSpPr/>
          <p:nvPr/>
        </p:nvSpPr>
        <p:spPr>
          <a:xfrm>
            <a:off x="9398000" y="5080000"/>
            <a:ext cx="209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半导体洁净应用</a:t>
            </a:r>
            <a:endParaRPr lang="en-US" sz="1100"/>
          </a:p>
        </p:txBody>
      </p:sp>
      <p:sp>
        <p:nvSpPr>
          <p:cNvPr id="40" name="AutoShape 40"/>
          <p:cNvSpPr/>
          <p:nvPr/>
        </p:nvSpPr>
        <p:spPr>
          <a:xfrm>
            <a:off x="9398000" y="5524500"/>
            <a:ext cx="209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极低的金属离子析出特性，使其成为半导体晶圆制造与测试环节的核心结构件。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钨钢 (硬质合金)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651000"/>
            <a:ext cx="5461000" cy="17145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1714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714500"/>
            <a:ext cx="495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/ 核心性能：硬度与刚性的极致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814">
            <a:off x="1016008" y="2152650"/>
            <a:ext cx="495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286000"/>
            <a:ext cx="4953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常温硬度达86-93HRA，远超钢材；耐磨性是高速钢的数十倍，弹性模量极高，刚性优异不易变形。但脆性较大，在使用中需严格避免剧烈冲击与震动。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556000"/>
            <a:ext cx="5461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3556000"/>
            <a:ext cx="762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16000" y="3619500"/>
            <a:ext cx="495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/ 典型应用：高端制造的核心材料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8814">
            <a:off x="1016008" y="3994150"/>
            <a:ext cx="495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0B981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1016000" y="41275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广泛用于数控刀片、钻头等切削刀具；冷镦、冲压、拉丝等模具制造；以及喷嘴、精密轴承、导轨等高耐磨精密机械零件，是现代工业不可或缺的关键材料。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5207000"/>
            <a:ext cx="5461000" cy="13335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762000" y="5207000"/>
            <a:ext cx="76200" cy="13335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1016000" y="5270500"/>
            <a:ext cx="4953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 / 加工工艺：特种方法的技术挑战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8814">
            <a:off x="1016008" y="5645150"/>
            <a:ext cx="495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59E0B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1016000" y="5740400"/>
            <a:ext cx="4953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因硬度极高无法常规切削，主要依赖电火花(EDM)成型，辅以激光切割打孔、超声波加工复杂型腔，最后用金刚石砂轮进行高精度磨削精整。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5390708">
            <a:off x="4254500" y="3994159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6858000" y="1651000"/>
            <a:ext cx="45720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48500" y="1841500"/>
            <a:ext cx="609600" cy="6096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874000" y="17780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超硬特性指标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874000" y="22225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硬度可达86-93HRA，抗弯强度高达900-1500MPa，红硬性极佳，在800-1000℃仍能保持良好切削性能。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858000" y="3302000"/>
            <a:ext cx="45720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048500" y="3492500"/>
            <a:ext cx="609600" cy="6096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874000" y="34290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全场景工业适配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7874000" y="38735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从金属切削刀具到精密模具，再到矿山、油田的钻探工具及耐磨结构件，覆盖机械加工、冶金、电子等核心工业领域。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858000" y="4953000"/>
            <a:ext cx="4572000" cy="1460500"/>
          </a:xfrm>
          <a:prstGeom prst="roundRect">
            <a:avLst>
              <a:gd name="adj" fmla="val 0"/>
            </a:avLst>
          </a:prstGeom>
          <a:solidFill>
            <a:srgbClr val="F59E0B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048500" y="5143500"/>
            <a:ext cx="609600" cy="609600"/>
          </a:xfrm>
          <a:prstGeom prst="rect">
            <a:avLst/>
          </a:prstGeom>
        </p:spPr>
      </p:pic>
      <p:sp>
        <p:nvSpPr>
          <p:cNvPr id="30" name="AutoShape 30"/>
          <p:cNvSpPr/>
          <p:nvPr/>
        </p:nvSpPr>
        <p:spPr>
          <a:xfrm>
            <a:off x="7874000" y="50800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特种加工技术体系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7874000" y="55245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利用电能、光能、声能等能量形式，通过电火花腐蚀、激光热加工、超声波振动等非接触式手段实现精密成型。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铝合金 (6061)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651000"/>
            <a:ext cx="5588000" cy="14605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460500" y="17526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核心性能：均衡的工业材料之选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8594">
            <a:off x="1016008" y="22161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2349500"/>
            <a:ext cx="5207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具备中等强度，经T6热处理后性能大幅提升；抗应力腐蚀性优于7系铝合金，切削、冲压、焊接加工性能优异，阳极氧化后可形成耐磨美观的表面氧化膜。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3429000"/>
            <a:ext cx="5588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762000" y="3429000"/>
            <a:ext cx="76200" cy="1460500"/>
          </a:xfrm>
          <a:prstGeom prst="roundRect">
            <a:avLst>
              <a:gd name="adj" fmla="val 0"/>
            </a:avLst>
          </a:prstGeom>
          <a:solidFill>
            <a:srgbClr val="4B556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16000" y="3556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460500" y="35306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典型应用：多领域的广泛适配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8594">
            <a:off x="1016008" y="39941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B556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1016000" y="4127500"/>
            <a:ext cx="5207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航空航天领域的飞机结构件与框架；消费电子的手机、笔记本外壳及散热器；机械制造中的工装夹具、自动化设备结构件等，是目前应用最广的铝合金牌号。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5143500"/>
            <a:ext cx="5588000" cy="1333500"/>
          </a:xfrm>
          <a:prstGeom prst="roundRect">
            <a:avLst>
              <a:gd name="adj" fmla="val 0"/>
            </a:avLst>
          </a:prstGeom>
          <a:solidFill>
            <a:srgbClr val="FFF7ED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762000" y="5143500"/>
            <a:ext cx="76200" cy="13335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6000" y="52705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460500" y="52451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加工工艺：CNC加工的优选铝材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8594">
            <a:off x="1016008" y="56451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97316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1016000" y="5778500"/>
            <a:ext cx="5207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切削性能极佳，薄壁件加工需注意变形控制，建议使用大接触面积夹具；表面可进行阳极氧化、喷砂、拉丝等多种处理以提升质感。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5390953">
            <a:off x="4318000" y="4057658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6985000" y="1651000"/>
            <a:ext cx="44450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175500" y="1841500"/>
            <a:ext cx="508000" cy="5080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874000" y="1803400"/>
            <a:ext cx="3429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抗腐蚀与强度的平衡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相比高强度的7系铝合金，6061拥有更出色的抗应力腐蚀能力，同时热处理后能达到理想的强度指标，适合对耐久性要求高的结构件。</a:t>
            </a:r>
          </a:p>
        </p:txBody>
      </p:sp>
      <p:sp>
        <p:nvSpPr>
          <p:cNvPr id="26" name="AutoShape 26"/>
          <p:cNvSpPr/>
          <p:nvPr/>
        </p:nvSpPr>
        <p:spPr>
          <a:xfrm>
            <a:off x="6985000" y="3429000"/>
            <a:ext cx="4445000" cy="1460500"/>
          </a:xfrm>
          <a:prstGeom prst="roundRect">
            <a:avLst>
              <a:gd name="adj" fmla="val 0"/>
            </a:avLst>
          </a:prstGeom>
          <a:solidFill>
            <a:srgbClr val="4B556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175500" y="3619500"/>
            <a:ext cx="508000" cy="5080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874000" y="3581400"/>
            <a:ext cx="3429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轻量化结构的核心材料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从精密的消费电子外壳到大型的航空框架，6061凭借良好的成型性和性价比，成为轻量化设计中最常用的铝合金材料之一。</a:t>
            </a:r>
          </a:p>
        </p:txBody>
      </p:sp>
      <p:sp>
        <p:nvSpPr>
          <p:cNvPr id="29" name="AutoShape 29"/>
          <p:cNvSpPr/>
          <p:nvPr/>
        </p:nvSpPr>
        <p:spPr>
          <a:xfrm>
            <a:off x="6985000" y="5143500"/>
            <a:ext cx="4445000" cy="1333500"/>
          </a:xfrm>
          <a:prstGeom prst="roundRect">
            <a:avLst>
              <a:gd name="adj" fmla="val 0"/>
            </a:avLst>
          </a:prstGeom>
          <a:solidFill>
            <a:srgbClr val="F9731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175500" y="5308600"/>
            <a:ext cx="508000" cy="5080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7874000" y="5270500"/>
            <a:ext cx="342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易于加工的工业良品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CNC加工时排屑顺畅，刀具损耗低；表面处理工艺成熟，可通过阳极氧化赋予产品丰富的色彩和优异的耐磨性能。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铝合金 (7075)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39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62000" y="1841500"/>
            <a:ext cx="355600" cy="355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270000" y="1803400"/>
            <a:ext cx="482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01. 核心性能：超高强度的工业标杆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413000"/>
            <a:ext cx="5334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7075铝合金是目前强度最高的铝合金之一，力学性能堪比钢材，同时具备良好的疲劳性能。但其化学性质活泼，抗腐蚀性与焊接性能较差，是应用中需重点关注的短板。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185">
            <a:off x="762008" y="38036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62000" y="4000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270000" y="3962400"/>
            <a:ext cx="482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02. 典型应用：高端领域的关键材料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572000"/>
            <a:ext cx="533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广泛应用于航空航天（飞机机翼、起落架）、精密模具制造（塑胶/冲压模具）及高端运动器材（自行车车架、攀岩装备）等对材料强度有极致要求的场景。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8185">
            <a:off x="762008" y="57086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2" name="Connector 12"/>
          <p:cNvCxnSpPr/>
          <p:nvPr/>
        </p:nvCxnSpPr>
        <p:spPr>
          <a:xfrm rot="5390177">
            <a:off x="4381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858000" y="1778000"/>
            <a:ext cx="4572000" cy="13335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6858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7112000" y="1905000"/>
            <a:ext cx="4064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强度优势显著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强度可达6061的2倍以上，在减轻结构重量的同时提供卓越的机械承载能力，是轻量化设计的首选材料之一。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6858000" y="3429000"/>
            <a:ext cx="4572000" cy="1333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858000" y="3429000"/>
            <a:ext cx="76200" cy="1333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7112000" y="3556000"/>
            <a:ext cx="4064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65F46"/>
                </a:solidFill>
                <a:latin typeface="Noto Sans SC"/>
                <a:ea typeface="Noto Sans SC"/>
                <a:cs typeface="Noto Sans SC"/>
                <a:sym typeface="Noto Sans SC"/>
              </a:rPr>
              <a:t>场景覆盖多元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从天空的航空器关键承力部件，到地面的精密模具与极限运动装备，凭借优异的比强度，渗透于高端制造与前沿产业。</a:t>
            </a:r>
          </a:p>
        </p:txBody>
      </p:sp>
      <p:sp>
        <p:nvSpPr>
          <p:cNvPr id="19" name="AutoShape 19"/>
          <p:cNvSpPr/>
          <p:nvPr/>
        </p:nvSpPr>
        <p:spPr>
          <a:xfrm>
            <a:off x="6858000" y="5080000"/>
            <a:ext cx="4572000" cy="1333500"/>
          </a:xfrm>
          <a:prstGeom prst="roundRect">
            <a:avLst>
              <a:gd name="adj" fmla="val 0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6858000" y="5080000"/>
            <a:ext cx="76200" cy="13335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7112000" y="5207000"/>
            <a:ext cx="4064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A3412"/>
                </a:solidFill>
                <a:latin typeface="Noto Sans SC"/>
                <a:ea typeface="Noto Sans SC"/>
                <a:cs typeface="Noto Sans SC"/>
                <a:sym typeface="Noto Sans SC"/>
              </a:rPr>
              <a:t>工艺管控关键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切削加工刀具磨损快，薄壁件易变形，需五轴联动控制；且必须通过硬质阳极氧化等工艺做表面防护，弥补耐蚀性不足。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黄铜：优异性能与广泛工业应用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39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841500"/>
            <a:ext cx="50800" cy="304800"/>
          </a:xfrm>
          <a:prstGeom prst="roundRect">
            <a:avLst>
              <a:gd name="adj" fmla="val 0"/>
            </a:avLst>
          </a:prstGeom>
          <a:solidFill>
            <a:srgbClr val="1E40A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1803400"/>
            <a:ext cx="50165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核心性能优势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349500"/>
            <a:ext cx="5207000" cy="1143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导电导热性仅次于银和铜，传热导电效率高；在大气、淡水及海水中具备良好耐腐蚀性，不易氧化锈蚀；冷热加工性能极佳，切削、冲压、弯曲等工艺均易实现，是极具工程价值的合金材料。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384">
            <a:off x="762008" y="3676650"/>
            <a:ext cx="520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762000" y="3937000"/>
            <a:ext cx="50800" cy="3048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52500" y="3898900"/>
            <a:ext cx="50165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典型工业应用场景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445000"/>
            <a:ext cx="52070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可制造轴套、齿轮等耐磨机械零件；也用于电气开关、散热器等导电导热元件；同时在卫浴挂件、铜管乐器、奖牌等装饰领域应用广泛，兼顾实用性与美观性。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5390177">
            <a:off x="4254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731000" y="1778000"/>
            <a:ext cx="4699000" cy="1651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7620000" y="1930400"/>
            <a:ext cx="36830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传导优异，耐腐蚀强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0110">
            <a:off x="6921509" y="25971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E40A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921500" y="2730500"/>
            <a:ext cx="4318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作为铜锌合金，其导电导热性远优于多数合金材料，且在各类环境介质中稳定性高，能长期保持结构与性能完整。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731000" y="3619500"/>
            <a:ext cx="46990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7620000" y="3771900"/>
            <a:ext cx="36830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多领域适配，用途多元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921500" y="4445000"/>
            <a:ext cx="4318000" cy="5715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从机械耐磨零件到电气核心元件，再到生活装饰制品，黄铜凭借综合性能成为工业与民用领域的常用基础材料。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731000" y="5207000"/>
            <a:ext cx="4699000" cy="1270000"/>
          </a:xfrm>
          <a:prstGeom prst="roundRect">
            <a:avLst>
              <a:gd name="adj" fmla="val 0"/>
            </a:avLst>
          </a:prstGeom>
          <a:solidFill>
            <a:srgbClr val="FFFB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7620000" y="5359400"/>
            <a:ext cx="36830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加工灵活，工艺多样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921500" y="5905500"/>
            <a:ext cx="4318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切削加工表面光洁但需防粘刀，塑性加工易成型，钎焊是最常用的焊接方式，加工工艺成熟且易把控。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4143141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弹簧钢 (65Mn)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762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16000" y="16764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60500" y="16256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核心性能：高强高弹，淬透性优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046">
            <a:off x="1016008" y="2089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222500"/>
            <a:ext cx="4953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抗拉强度达980-1274 MPa，硬度HRC 45-50，油淬临界直径19-33mm，适合制造大中型弹簧；需注意其过热敏感性与回火脆性，水淬易产生裂纹。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175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3175000"/>
            <a:ext cx="762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16000" y="33274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60500" y="32766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典型应用：弹性元件与耐磨零件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9046">
            <a:off x="1016008" y="3740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1016000" y="3873500"/>
            <a:ext cx="4953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广泛用于制造各类扁簧、圆簧、气门簧、发条等弹性元件；也适用于要求高弹性、抗疲劳和一定耐磨性的机械零部件，是通用型弹簧钢的首选。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4826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762000" y="4826000"/>
            <a:ext cx="76200" cy="14605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6000" y="49784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460500" y="49276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加工工艺：严控热处理，慎选焊接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046">
            <a:off x="1016008" y="5391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1016000" y="5524500"/>
            <a:ext cx="4953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采用“淬火+中温回火”工艺，需在热处理前完成大部分机加工；退火态切削性尚可，淬火后硬度极高难以加工；材料焊接性差，工程中一般不推荐焊接。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5390832">
            <a:off x="3968750" y="3898908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6604000" y="1524000"/>
            <a:ext cx="2349500" cy="2095500"/>
          </a:xfrm>
          <a:prstGeom prst="roundRect">
            <a:avLst>
              <a:gd name="adj" fmla="val 0"/>
            </a:avLst>
          </a:prstGeom>
          <a:solidFill>
            <a:srgbClr val="3B82F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6731000" y="1778000"/>
            <a:ext cx="2095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B82F6"/>
                </a:solidFill>
                <a:latin typeface="Noto Sans SC"/>
                <a:ea typeface="Noto Sans SC"/>
                <a:cs typeface="Noto Sans SC"/>
                <a:sym typeface="Noto Sans SC"/>
              </a:rPr>
              <a:t>980+</a:t>
            </a:r>
            <a:r>
              <a:rPr lang="en-US" sz="14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MPa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20834">
            <a:off x="6731019" y="25336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6731000" y="2730500"/>
            <a:ext cx="209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具备优异的抗拉强度，硬度范围在 HRC 45-50，是高强度弹簧的核心材料支撑。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9080500" y="1524000"/>
            <a:ext cx="2349500" cy="2095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7" name="AutoShape 27"/>
          <p:cNvSpPr/>
          <p:nvPr/>
        </p:nvSpPr>
        <p:spPr>
          <a:xfrm>
            <a:off x="9207500" y="1778000"/>
            <a:ext cx="2095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33</a:t>
            </a:r>
            <a:r>
              <a:rPr lang="en-US" sz="14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mm</a:t>
            </a:r>
            <a:endParaRPr lang="en-US" sz="1100"/>
          </a:p>
        </p:txBody>
      </p:sp>
      <p:cxnSp>
        <p:nvCxnSpPr>
          <p:cNvPr id="28" name="Connector 28"/>
          <p:cNvCxnSpPr/>
          <p:nvPr/>
        </p:nvCxnSpPr>
        <p:spPr>
          <a:xfrm rot="-20834">
            <a:off x="9207519" y="25336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0B981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29"/>
          <p:cNvSpPr/>
          <p:nvPr/>
        </p:nvSpPr>
        <p:spPr>
          <a:xfrm>
            <a:off x="9207500" y="2730500"/>
            <a:ext cx="209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油淬临界直径上限，展现良好淬透性，能够满足较大尺寸弹簧零件的热处理要求。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6604000" y="3937000"/>
            <a:ext cx="4826000" cy="2349500"/>
          </a:xfrm>
          <a:prstGeom prst="roundRect">
            <a:avLst>
              <a:gd name="adj" fmla="val 0"/>
            </a:avLst>
          </a:prstGeom>
          <a:solidFill>
            <a:srgbClr val="F59E0B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794500" y="4127500"/>
            <a:ext cx="406400" cy="4064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7366000" y="4127500"/>
            <a:ext cx="3873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工艺关键警示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-9822">
            <a:off x="6794509" y="4692650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59E0B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6794500" y="4889500"/>
            <a:ext cx="4445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热处理是决定性能的关键，务必先加工后热处理；淬火后硬度剧增，切削加工难度极大。同时材料存在回火脆性，回火后应快速冷却；焊接性极差，非必要不进行焊接操作。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冷作模具钢 (Cr12MoV)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524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cap="flat" cmpd="sng">
            <a:solidFill>
              <a:srgbClr val="C4CCDD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08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16000" y="1714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87500" y="16764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核心性能：高强耐磨，微变形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046">
            <a:off x="1016008" y="2216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6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2311400"/>
            <a:ext cx="4953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淬火后硬度可达HRC 60-62，耐磨性极佳；截面300-400mm工件可完全淬透，热处理变形极小，是精密模具的优选材料。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32385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cap="flat" cmpd="sng">
            <a:solidFill>
              <a:srgbClr val="C4CCDD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762000" y="3238500"/>
            <a:ext cx="508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16000" y="3429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587500" y="33909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典型应用：冷作模具与精密量具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046">
            <a:off x="1016008" y="3930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6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1016000" y="4025900"/>
            <a:ext cx="4953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广泛用于冷冲裁模、冷挤压模、拉丝模、螺纹搓丝板等冷作模具，也适用于制造量规、卡尺等高精密的测量工具。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826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cap="flat" cmpd="sng">
            <a:solidFill>
              <a:srgbClr val="C4CCDD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762000" y="4826000"/>
            <a:ext cx="50800" cy="14605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6000" y="50165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587500" y="49784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加工要点：锻造改锻是关键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9046">
            <a:off x="1016008" y="5518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6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1016000" y="5613400"/>
            <a:ext cx="4953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需反复改锻击碎粗大碳化物；热处理采用淬火+低温回火，必须充分预热防开裂；淬火后硬度高，仅可进行特种加工。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731000" y="1524000"/>
            <a:ext cx="46990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8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6921500" y="1651000"/>
            <a:ext cx="203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B82F6"/>
                </a:solidFill>
                <a:latin typeface="Noto Sans SC"/>
                <a:ea typeface="Noto Sans SC"/>
                <a:cs typeface="Noto Sans SC"/>
                <a:sym typeface="Noto Sans SC"/>
              </a:rPr>
              <a:t>HRC 62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淬火后最高硬度值，展现卓越耐磨性与抗压能力。</a:t>
            </a:r>
          </a:p>
        </p:txBody>
      </p:sp>
      <p:cxnSp>
        <p:nvCxnSpPr>
          <p:cNvPr id="24" name="Connector 24"/>
          <p:cNvCxnSpPr/>
          <p:nvPr/>
        </p:nvCxnSpPr>
        <p:spPr>
          <a:xfrm rot="5357030">
            <a:off x="8572500" y="221619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9207500" y="1714500"/>
            <a:ext cx="2095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400 mm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大截面工件也能完全淬透，有效保证模具整体性能均匀一致。</a:t>
            </a:r>
          </a:p>
        </p:txBody>
      </p:sp>
      <p:sp>
        <p:nvSpPr>
          <p:cNvPr id="26" name="AutoShape 26"/>
          <p:cNvSpPr/>
          <p:nvPr/>
        </p:nvSpPr>
        <p:spPr>
          <a:xfrm>
            <a:off x="6731000" y="3238500"/>
            <a:ext cx="46990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12700" cap="flat" cmpd="sng">
            <a:solidFill>
              <a:srgbClr val="10B98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921500" y="3429000"/>
            <a:ext cx="508000" cy="5080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620000" y="3365500"/>
            <a:ext cx="361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关键应用领域分布</a:t>
            </a:r>
            <a:endParaRPr lang="en-US" sz="1100"/>
          </a:p>
        </p:txBody>
      </p:sp>
      <p:cxnSp>
        <p:nvCxnSpPr>
          <p:cNvPr id="29" name="Connector 29"/>
          <p:cNvCxnSpPr/>
          <p:nvPr/>
        </p:nvCxnSpPr>
        <p:spPr>
          <a:xfrm rot="-10110">
            <a:off x="6921509" y="40576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AutoShape 30"/>
          <p:cNvSpPr/>
          <p:nvPr/>
        </p:nvSpPr>
        <p:spPr>
          <a:xfrm>
            <a:off x="6921500" y="4191000"/>
            <a:ext cx="4381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涵盖冷成型加工全流程模具，以及高精度计量检测工具，通用性与适配性极强。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6731000" y="4826000"/>
            <a:ext cx="4699000" cy="1460500"/>
          </a:xfrm>
          <a:prstGeom prst="roundRect">
            <a:avLst>
              <a:gd name="adj" fmla="val 0"/>
            </a:avLst>
          </a:prstGeom>
          <a:solidFill>
            <a:srgbClr val="F59E0B">
              <a:alpha val="8000"/>
            </a:srgbClr>
          </a:solidFill>
          <a:ln w="12700" cap="flat" cmpd="sng">
            <a:solidFill>
              <a:srgbClr val="F59E0B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2" name="AutoShape 32"/>
          <p:cNvSpPr/>
          <p:nvPr/>
        </p:nvSpPr>
        <p:spPr>
          <a:xfrm>
            <a:off x="6921500" y="5016500"/>
            <a:ext cx="1333500" cy="952500"/>
          </a:xfrm>
          <a:prstGeom prst="roundRect">
            <a:avLst>
              <a:gd name="adj" fmla="val 0"/>
            </a:avLst>
          </a:prstGeom>
          <a:solidFill>
            <a:srgbClr val="F59E0B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3" name="AutoShape 33"/>
          <p:cNvSpPr/>
          <p:nvPr/>
        </p:nvSpPr>
        <p:spPr>
          <a:xfrm>
            <a:off x="6985000" y="5080000"/>
            <a:ext cx="1206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反复锻造</a:t>
            </a:r>
            <a:endParaRPr lang="en-US" sz="1100"/>
          </a:p>
          <a:p>
            <a:pPr marL="0" indent="0" algn="ctr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78350F"/>
                </a:solidFill>
                <a:latin typeface="Noto Sans SC"/>
                <a:ea typeface="Noto Sans SC"/>
                <a:cs typeface="Noto Sans SC"/>
                <a:sym typeface="Noto Sans SC"/>
              </a:rPr>
              <a:t>击碎碳化物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78350F"/>
                </a:solidFill>
                <a:latin typeface="Noto Sans SC"/>
                <a:ea typeface="Noto Sans SC"/>
                <a:cs typeface="Noto Sans SC"/>
                <a:sym typeface="Noto Sans SC"/>
              </a:rPr>
              <a:t>优化内部组织</a:t>
            </a:r>
          </a:p>
        </p:txBody>
      </p:sp>
      <p:sp>
        <p:nvSpPr>
          <p:cNvPr id="34" name="AutoShape 34"/>
          <p:cNvSpPr/>
          <p:nvPr/>
        </p:nvSpPr>
        <p:spPr>
          <a:xfrm>
            <a:off x="8382000" y="5016500"/>
            <a:ext cx="1333500" cy="952500"/>
          </a:xfrm>
          <a:prstGeom prst="roundRect">
            <a:avLst>
              <a:gd name="adj" fmla="val 0"/>
            </a:avLst>
          </a:prstGeom>
          <a:solidFill>
            <a:srgbClr val="F59E0B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5" name="AutoShape 35"/>
          <p:cNvSpPr/>
          <p:nvPr/>
        </p:nvSpPr>
        <p:spPr>
          <a:xfrm>
            <a:off x="8445500" y="5080000"/>
            <a:ext cx="1206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严控热处</a:t>
            </a:r>
            <a:endParaRPr lang="en-US" sz="1100"/>
          </a:p>
          <a:p>
            <a:pPr marL="0" indent="0" algn="ctr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78350F"/>
                </a:solidFill>
                <a:latin typeface="Noto Sans SC"/>
                <a:ea typeface="Noto Sans SC"/>
                <a:cs typeface="Noto Sans SC"/>
                <a:sym typeface="Noto Sans SC"/>
              </a:rPr>
              <a:t>充分预热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78350F"/>
                </a:solidFill>
                <a:latin typeface="Noto Sans SC"/>
                <a:ea typeface="Noto Sans SC"/>
                <a:cs typeface="Noto Sans SC"/>
                <a:sym typeface="Noto Sans SC"/>
              </a:rPr>
              <a:t>淬火+低温回火</a:t>
            </a:r>
          </a:p>
        </p:txBody>
      </p:sp>
      <p:sp>
        <p:nvSpPr>
          <p:cNvPr id="36" name="AutoShape 36"/>
          <p:cNvSpPr/>
          <p:nvPr/>
        </p:nvSpPr>
        <p:spPr>
          <a:xfrm>
            <a:off x="9842500" y="5016500"/>
            <a:ext cx="1333500" cy="952500"/>
          </a:xfrm>
          <a:prstGeom prst="roundRect">
            <a:avLst>
              <a:gd name="adj" fmla="val 0"/>
            </a:avLst>
          </a:prstGeom>
          <a:solidFill>
            <a:srgbClr val="F59E0B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7" name="AutoShape 37"/>
          <p:cNvSpPr/>
          <p:nvPr/>
        </p:nvSpPr>
        <p:spPr>
          <a:xfrm>
            <a:off x="9906000" y="5080000"/>
            <a:ext cx="1206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特种加工</a:t>
            </a:r>
            <a:endParaRPr lang="en-US" sz="1100"/>
          </a:p>
          <a:p>
            <a:pPr marL="0" indent="0" algn="ctr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78350F"/>
                </a:solidFill>
                <a:latin typeface="Noto Sans SC"/>
                <a:ea typeface="Noto Sans SC"/>
                <a:cs typeface="Noto Sans SC"/>
                <a:sym typeface="Noto Sans SC"/>
              </a:rPr>
              <a:t>淬火后硬度高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78350F"/>
                </a:solidFill>
                <a:latin typeface="Noto Sans SC"/>
                <a:ea typeface="Noto Sans SC"/>
                <a:cs typeface="Noto Sans SC"/>
                <a:sym typeface="Noto Sans SC"/>
              </a:rPr>
              <a:t>采用电火花加工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热作模具钢 (H13)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778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9050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01. 核心性能：抗热疲劳与强韧性兼备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046">
            <a:off x="1016008" y="2406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540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具备优异的抗热疲劳性，可承受反复冷热循环不产生裂纹；在600℃中温环境下仍保持高强度与韧性的良好配合，高温工作性能稳定。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4925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3492500"/>
            <a:ext cx="76200" cy="14605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16000" y="3619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02. 典型应用：覆盖关键热加工场景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046">
            <a:off x="1016008" y="4121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59E0B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1016000" y="42545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广泛应用于铝、镁合金压铸模具核心部件；是汽车曲轴、连杆等热锻件模具的首选材料，也适用于铝型材热挤压成型模具的制造。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5207000"/>
            <a:ext cx="5334000" cy="12700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762000" y="5207000"/>
            <a:ext cx="76200" cy="12700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1016000" y="5334000"/>
            <a:ext cx="4826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03. 工艺要点：热处理决定最终性能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046">
            <a:off x="1016008" y="5772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1016000" y="5842000"/>
            <a:ext cx="482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需采用“淬火+2-3次回火”工艺实现最佳强韧性；退火态切削性良好，成品常做渗氮处理以提升表面耐磨性。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5390450">
            <a:off x="4191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6731000" y="1778000"/>
            <a:ext cx="46990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21500" y="2095500"/>
            <a:ext cx="508000" cy="508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620000" y="1968500"/>
            <a:ext cx="368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冷热循环稳定可靠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在极端的反复加热与冷却工况下，能有效抑制热裂纹的产生，是压铸模具的核心选材逻辑，保障模具的长寿命。</a:t>
            </a:r>
          </a:p>
        </p:txBody>
      </p:sp>
      <p:sp>
        <p:nvSpPr>
          <p:cNvPr id="23" name="AutoShape 23"/>
          <p:cNvSpPr/>
          <p:nvPr/>
        </p:nvSpPr>
        <p:spPr>
          <a:xfrm>
            <a:off x="6731000" y="3492500"/>
            <a:ext cx="4699000" cy="1460500"/>
          </a:xfrm>
          <a:prstGeom prst="roundRect">
            <a:avLst>
              <a:gd name="adj" fmla="val 0"/>
            </a:avLst>
          </a:prstGeom>
          <a:solidFill>
            <a:srgbClr val="F59E0B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21500" y="3810000"/>
            <a:ext cx="508000" cy="5080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620000" y="3683000"/>
            <a:ext cx="368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汽车与冶金的关键载体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从汽车发动机缸体压铸到曲轴热锻，再到建筑铝型材挤压，H13钢是现代热加工制造产业链中不可或缺的基础材料。</a:t>
            </a:r>
          </a:p>
        </p:txBody>
      </p:sp>
      <p:sp>
        <p:nvSpPr>
          <p:cNvPr id="26" name="AutoShape 26"/>
          <p:cNvSpPr/>
          <p:nvPr/>
        </p:nvSpPr>
        <p:spPr>
          <a:xfrm>
            <a:off x="6731000" y="5207000"/>
            <a:ext cx="4699000" cy="12700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921500" y="5461000"/>
            <a:ext cx="508000" cy="5080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620000" y="5334000"/>
            <a:ext cx="368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精细化工艺把控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多次回火是消除残余奥氏体、获得均匀组织的关键；渗氮处理则进一步强化表面硬度，兼顾心部韧性与表面耐磨。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381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目录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762000" cy="508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2159000"/>
            <a:ext cx="3556000" cy="254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本页为工业关键材料课程的内容导航，将系统拆解模具钢与高速钢、不锈钢、工程塑料及金属材料的核心特性与应用场景，通过数据对比与案例分析，构建科学的材料选型体系，助力工程实践中的材料决策。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334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涵盖模具钢、不锈钢、工程塑料等多类典型工业材料，从基础特性到实际应用，全方位解析材料科学的核心逻辑。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1405">
            <a:off x="2540000" y="3549658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461000" y="1016000"/>
            <a:ext cx="3111500" cy="1587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5461000" y="1016000"/>
            <a:ext cx="76200" cy="1587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5715000" y="1206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B82F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715000" y="1778000"/>
            <a:ext cx="273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模具钢与高速钢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SKD11, SKD61, SKH-9</a:t>
            </a:r>
          </a:p>
        </p:txBody>
      </p:sp>
      <p:sp>
        <p:nvSpPr>
          <p:cNvPr id="11" name="AutoShape 11"/>
          <p:cNvSpPr/>
          <p:nvPr/>
        </p:nvSpPr>
        <p:spPr>
          <a:xfrm>
            <a:off x="8699500" y="1016000"/>
            <a:ext cx="3111500" cy="1587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8699500" y="1016000"/>
            <a:ext cx="76200" cy="15875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8953500" y="1206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59E0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953500" y="1778000"/>
            <a:ext cx="273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不锈钢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S304, S316H</a:t>
            </a:r>
          </a:p>
        </p:txBody>
      </p:sp>
      <p:sp>
        <p:nvSpPr>
          <p:cNvPr id="15" name="AutoShape 15"/>
          <p:cNvSpPr/>
          <p:nvPr/>
        </p:nvSpPr>
        <p:spPr>
          <a:xfrm>
            <a:off x="5461000" y="2921000"/>
            <a:ext cx="3111500" cy="1587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5461000" y="2921000"/>
            <a:ext cx="76200" cy="1587500"/>
          </a:xfrm>
          <a:prstGeom prst="roundRect">
            <a:avLst>
              <a:gd name="adj" fmla="val 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5715000" y="3111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EF4444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715000" y="3683000"/>
            <a:ext cx="273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工程塑料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电木, POM, PEEK</a:t>
            </a:r>
          </a:p>
        </p:txBody>
      </p:sp>
      <p:sp>
        <p:nvSpPr>
          <p:cNvPr id="19" name="AutoShape 19"/>
          <p:cNvSpPr/>
          <p:nvPr/>
        </p:nvSpPr>
        <p:spPr>
          <a:xfrm>
            <a:off x="8699500" y="2921000"/>
            <a:ext cx="3111500" cy="1587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8699500" y="2921000"/>
            <a:ext cx="762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8953500" y="3111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10B981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953500" y="3683000"/>
            <a:ext cx="273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金属材料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钨钢, 铝合金6061, 铝合金7075</a:t>
            </a:r>
          </a:p>
        </p:txBody>
      </p:sp>
      <p:sp>
        <p:nvSpPr>
          <p:cNvPr id="23" name="AutoShape 23"/>
          <p:cNvSpPr/>
          <p:nvPr/>
        </p:nvSpPr>
        <p:spPr>
          <a:xfrm>
            <a:off x="5461000" y="4826000"/>
            <a:ext cx="6286500" cy="1270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5461000" y="4826000"/>
            <a:ext cx="76200" cy="1270000"/>
          </a:xfrm>
          <a:prstGeom prst="roundRect">
            <a:avLst>
              <a:gd name="adj" fmla="val 0"/>
            </a:avLst>
          </a:prstGeom>
          <a:solidFill>
            <a:srgbClr val="6366F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5" name="AutoShape 25"/>
          <p:cNvSpPr/>
          <p:nvPr/>
        </p:nvSpPr>
        <p:spPr>
          <a:xfrm>
            <a:off x="5715000" y="5016500"/>
            <a:ext cx="101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6366F1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5350892">
            <a:off x="6413500" y="5454695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7112000" y="4953000"/>
            <a:ext cx="444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常用材料性能对比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通过关键性能指标的横向数据对比，结合实际工况需求，为工程材料的科学选型提供直观、可落地的参考依据。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钛合金 (Ti-6Al-4V)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B82F6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B82F6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核心性能：轻质高强的全能材料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53340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286000"/>
            <a:ext cx="76200" cy="1397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1016000" y="2387600"/>
            <a:ext cx="4826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比强度卓越：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密度仅为钢的60%，强度却媲美高强度钢，是轻量化设计的理想之选。兼具优异的耐腐蚀性，在海水等恶劣工况中表现稳定，同时拥有无毒、良好生物相容性的特性。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9370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59E0B"/>
                </a:solidFill>
                <a:latin typeface="Noto Sans SC"/>
                <a:ea typeface="Noto Sans SC"/>
                <a:cs typeface="Noto Sans SC"/>
                <a:sym typeface="Noto Sans SC"/>
              </a:rPr>
              <a:t>02 典型应用：从高空到临床的广泛覆盖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445000"/>
            <a:ext cx="1689100" cy="1206500"/>
          </a:xfrm>
          <a:prstGeom prst="roundRect">
            <a:avLst>
              <a:gd name="adj" fmla="val 0"/>
            </a:avLst>
          </a:prstGeom>
          <a:solidFill>
            <a:srgbClr val="FFFBEB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889000" y="4572000"/>
            <a:ext cx="14351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航空航天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8350F"/>
                </a:solidFill>
                <a:latin typeface="Noto Sans SC"/>
                <a:ea typeface="Noto Sans SC"/>
                <a:cs typeface="Noto Sans SC"/>
                <a:sym typeface="Noto Sans SC"/>
              </a:rPr>
              <a:t>飞机机身结构件、发动机风扇叶片等关键承力部件。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2603500" y="4445000"/>
            <a:ext cx="1689100" cy="1206500"/>
          </a:xfrm>
          <a:prstGeom prst="roundRect">
            <a:avLst>
              <a:gd name="adj" fmla="val 0"/>
            </a:avLst>
          </a:prstGeom>
          <a:solidFill>
            <a:srgbClr val="ECFDF5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2730500" y="4572000"/>
            <a:ext cx="14351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47857"/>
                </a:solidFill>
                <a:latin typeface="Noto Sans SC"/>
                <a:ea typeface="Noto Sans SC"/>
                <a:cs typeface="Noto Sans SC"/>
                <a:sym typeface="Noto Sans SC"/>
              </a:rPr>
              <a:t>生物医疗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64E3B"/>
                </a:solidFill>
                <a:latin typeface="Noto Sans SC"/>
                <a:ea typeface="Noto Sans SC"/>
                <a:cs typeface="Noto Sans SC"/>
                <a:sym typeface="Noto Sans SC"/>
              </a:rPr>
              <a:t>人工关节、牙科种植体及骨科修复器械的核心材料。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4406900" y="4445000"/>
            <a:ext cx="1689100" cy="1206500"/>
          </a:xfrm>
          <a:prstGeom prst="roundRect">
            <a:avLst>
              <a:gd name="adj" fmla="val 0"/>
            </a:avLst>
          </a:prstGeom>
          <a:solidFill>
            <a:srgbClr val="EFF6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4533900" y="4572000"/>
            <a:ext cx="14351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高端汽车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赛车发动机气门、连杆及高端跑车的底盘轻量化组件。</a:t>
            </a:r>
          </a:p>
        </p:txBody>
      </p:sp>
      <p:cxnSp>
        <p:nvCxnSpPr>
          <p:cNvPr id="15" name="Connector 15"/>
          <p:cNvCxnSpPr/>
          <p:nvPr/>
        </p:nvCxnSpPr>
        <p:spPr>
          <a:xfrm rot="5389889">
            <a:off x="4318000" y="3930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858000" y="1778000"/>
            <a:ext cx="4572000" cy="2095500"/>
          </a:xfrm>
          <a:prstGeom prst="roundRect">
            <a:avLst>
              <a:gd name="adj" fmla="val 0"/>
            </a:avLst>
          </a:prstGeom>
          <a:solidFill>
            <a:srgbClr val="FEF2F2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858000" y="1778000"/>
            <a:ext cx="4572000" cy="50800"/>
          </a:xfrm>
          <a:prstGeom prst="roundRect">
            <a:avLst>
              <a:gd name="adj" fmla="val 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48500" y="2032000"/>
            <a:ext cx="355600" cy="3556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620000" y="2006600"/>
            <a:ext cx="368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91C1C"/>
                </a:solidFill>
                <a:latin typeface="Noto Sans SC"/>
                <a:ea typeface="Noto Sans SC"/>
                <a:cs typeface="Noto Sans SC"/>
                <a:sym typeface="Noto Sans SC"/>
              </a:rPr>
              <a:t>加工痛点：切削难度极高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048500" y="2667000"/>
            <a:ext cx="419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450A0A"/>
                </a:solidFill>
                <a:latin typeface="Noto Sans SC"/>
                <a:ea typeface="Noto Sans SC"/>
                <a:cs typeface="Noto Sans SC"/>
                <a:sym typeface="Noto Sans SC"/>
              </a:rPr>
              <a:t>钛合金导热系数极低，加工时热量集中在切削区，极易产生粘刀现象；材料弹性模量小，加工后易发生回弹，对刀具磨损和加工精度控制提出了严苛要求。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858000" y="4191000"/>
            <a:ext cx="4572000" cy="2095500"/>
          </a:xfrm>
          <a:prstGeom prst="roundRect">
            <a:avLst>
              <a:gd name="adj" fmla="val 0"/>
            </a:avLst>
          </a:prstGeom>
          <a:solidFill>
            <a:srgbClr val="F0FDF4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6858000" y="4191000"/>
            <a:ext cx="4572000" cy="508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048500" y="4445000"/>
            <a:ext cx="355600" cy="3556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7620000" y="4419600"/>
            <a:ext cx="368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65F46"/>
                </a:solidFill>
                <a:latin typeface="Noto Sans SC"/>
                <a:ea typeface="Noto Sans SC"/>
                <a:cs typeface="Noto Sans SC"/>
                <a:sym typeface="Noto Sans SC"/>
              </a:rPr>
              <a:t>应对策略：专业工艺保障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7048500" y="5080000"/>
            <a:ext cx="419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064E3B"/>
                </a:solidFill>
                <a:latin typeface="Noto Sans SC"/>
                <a:ea typeface="Noto Sans SC"/>
                <a:cs typeface="Noto Sans SC"/>
                <a:sym typeface="Noto Sans SC"/>
              </a:rPr>
              <a:t>必须选用硬质合金或陶瓷刀具，采用低速切削、大进给量的工艺；同时需配备高压大流量的冷却系统，及时带走切削热，减少刀具磨损与工件变形。</a:t>
            </a:r>
            <a:endParaRPr lang="en-US" sz="11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常用材料性能对比表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762000" y="1651000"/>
          <a:ext cx="10668000" cy="4860925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材料牌号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硬度 (典型值)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抗拉强度 (MPa)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加工成本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核心适用场景与特性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45#钢 (调质)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220-280 HB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650-750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10B98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低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适用于轴类、齿轮、高强度螺栓等结构件，综合力学性能好，强度与韧性均衡，是通用的优质碳素结构钢。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374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40Cr (调质)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240-300 HB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785-980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F59E0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中低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作为重要调质件，如传动轴、连杆等。淬透性优于45#钢，经调质后具有更高的疲劳强度和抗冲击能力。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304 不锈钢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≤ 187 HB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≥ 515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F4444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中高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用于食品加工、医疗设备、户外装饰及设备。具备优异的耐腐蚀性、良好的成型性和焊接性，卫生性能佳。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6061铝合金 (T6)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95-105 HB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≥ 276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B82F6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航空航天、汽车车身、电子产品外壳首选。轻量化效果显著，同时拥有良好的机械加工性能和阳极氧化效果。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POM (聚甲醛)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80 HRM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65-70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F59E0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中低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俗称“赛钢”，耐磨自润滑性好。用于制造齿轮、轴承、滑块等传动零件，耐疲劳强度高，尺寸稳定性优异。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AutoShape 5"/>
          <p:cNvSpPr/>
          <p:nvPr/>
        </p:nvSpPr>
        <p:spPr>
          <a:xfrm>
            <a:off x="762000" y="6096000"/>
            <a:ext cx="10668000" cy="508000"/>
          </a:xfrm>
          <a:prstGeom prst="roundRect">
            <a:avLst>
              <a:gd name="adj" fmla="val 0"/>
            </a:avLst>
          </a:prstGeom>
          <a:solidFill>
            <a:srgbClr val="F3F4F6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89000" y="61976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6159500"/>
            <a:ext cx="990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选材原则：需综合权衡力学性能、环境适应性（腐蚀/温度）及制造成本，优先匹配场景核心需求。</a:t>
            </a:r>
            <a:endParaRPr lang="en-US" sz="11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890000" y="4064000"/>
            <a:ext cx="4445000" cy="4445000"/>
          </a:xfrm>
          <a:prstGeom prst="ellipse">
            <a:avLst/>
          </a:prstGeom>
          <a:solidFill>
            <a:srgbClr val="FFFFFF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016000" y="-1016000"/>
            <a:ext cx="3810000" cy="3810000"/>
          </a:xfrm>
          <a:prstGeom prst="roundRect">
            <a:avLst>
              <a:gd name="adj" fmla="val 0"/>
            </a:avLst>
          </a:prstGeom>
          <a:solidFill>
            <a:srgbClr val="FFFFFF">
              <a:alpha val="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0" y="2667000"/>
            <a:ext cx="1219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64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感谢观看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17188">
            <a:off x="4826016" y="4438650"/>
            <a:ext cx="254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CF0F1">
                <a:alpha val="4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/>
        </p:nvSpPr>
        <p:spPr>
          <a:xfrm>
            <a:off x="0" y="5080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2000" b="0" i="0" u="none" strike="noStrike">
                <a:solidFill>
                  <a:srgbClr val="ECF0F1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特吉学院 · 赋能每一次制造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碳素结构钢 (S45C / S50C)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39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841500"/>
            <a:ext cx="50800" cy="304800"/>
          </a:xfrm>
          <a:prstGeom prst="roundRect">
            <a:avLst>
              <a:gd name="adj" fmla="val 0"/>
            </a:avLst>
          </a:prstGeom>
          <a:solidFill>
            <a:srgbClr val="1E40A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1803400"/>
            <a:ext cx="50165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核心性能优势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349500"/>
            <a:ext cx="5207000" cy="1143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调质处理后强度与韧性兼备，综合力学性能均衡；退火状态下硬度低、切削性能优良，加工难度小；具备优异的抗疲劳性能，能有效承受轴类、齿轮等零件的交变载荷作用。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384">
            <a:off x="762008" y="3676650"/>
            <a:ext cx="520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762000" y="3937000"/>
            <a:ext cx="50800" cy="3048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52500" y="3898900"/>
            <a:ext cx="50165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典型工业应用场景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445000"/>
            <a:ext cx="52070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广泛用于螺栓、螺母、传动轴、齿轮等通用机械零件；作为模板、模座等模具非成型关键结构件；也适用于机床夹具、检具及各类工装治具的制造，适配多类工业生产场景。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5390177">
            <a:off x="4254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731000" y="1778000"/>
            <a:ext cx="4699000" cy="1651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921500" y="1968500"/>
            <a:ext cx="508000" cy="50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4" name="AutoShape 14"/>
          <p:cNvSpPr/>
          <p:nvPr/>
        </p:nvSpPr>
        <p:spPr>
          <a:xfrm>
            <a:off x="7620000" y="1930400"/>
            <a:ext cx="36830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力学均衡，高性价比之选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0110">
            <a:off x="6921509" y="25971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E40A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921500" y="2730500"/>
            <a:ext cx="4318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在强度、韧性和塑性之间取得极佳平衡，原料成本低且加工工艺成熟，是机械制造领域兼顾性能与成本的核心基础材料。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731000" y="3619500"/>
            <a:ext cx="46990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21500" y="3810000"/>
            <a:ext cx="508000" cy="50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9" name="AutoShape 19"/>
          <p:cNvSpPr/>
          <p:nvPr/>
        </p:nvSpPr>
        <p:spPr>
          <a:xfrm>
            <a:off x="7620000" y="3771900"/>
            <a:ext cx="36830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结构件主力，适配多元场景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921500" y="4445000"/>
            <a:ext cx="4318000" cy="5715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既是传动、紧固类通用零件的首选，也胜任模具基础结构与工装夹具制造，覆盖从机械加工到模具生产的多类核心环节。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731000" y="5207000"/>
            <a:ext cx="4699000" cy="1270000"/>
          </a:xfrm>
          <a:prstGeom prst="roundRect">
            <a:avLst>
              <a:gd name="adj" fmla="val 0"/>
            </a:avLst>
          </a:prstGeom>
          <a:solidFill>
            <a:srgbClr val="FFFB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921500" y="5397500"/>
            <a:ext cx="457200" cy="4572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3" name="AutoShape 23"/>
          <p:cNvSpPr/>
          <p:nvPr/>
        </p:nvSpPr>
        <p:spPr>
          <a:xfrm>
            <a:off x="7620000" y="5359400"/>
            <a:ext cx="36830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工艺适配：切削易，调质优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921500" y="5905500"/>
            <a:ext cx="4318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退火态切削阻力小，调质处理可获最佳综合性能；焊接性一般，需做好预热与焊后去应力退火工艺。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345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冷作模具钢 (SKD11)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39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841500"/>
            <a:ext cx="50800" cy="304800"/>
          </a:xfrm>
          <a:prstGeom prst="roundRect">
            <a:avLst>
              <a:gd name="adj" fmla="val 0"/>
            </a:avLst>
          </a:prstGeom>
          <a:solidFill>
            <a:srgbClr val="1E40A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1803400"/>
            <a:ext cx="501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核心性能优势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349500"/>
            <a:ext cx="520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具备极高耐磨性，是普通模具钢的1.5倍以上；空冷即可淬硬，淬透性优良且热处理变形极小；经淬火回火处理后，硬度稳定保持在60-62HRC，能承受严苛的冷加工工况。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384">
            <a:off x="762008" y="3676650"/>
            <a:ext cx="520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762000" y="3937000"/>
            <a:ext cx="50800" cy="3048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52500" y="3898900"/>
            <a:ext cx="501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典型工业应用场景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445000"/>
            <a:ext cx="520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广泛用于制造级进模、硅钢片冲模等冲压模具；也适用于各类剪刀、刀片等剪切刀具；同时是冷镦模、冷挤压模等成型模具的优选材料，适配多类冷加工成型工艺。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5390177">
            <a:off x="4254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731000" y="1778000"/>
            <a:ext cx="4699000" cy="1651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21500" y="1968500"/>
            <a:ext cx="508000" cy="508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620000" y="1930400"/>
            <a:ext cx="368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超硬耐磨，性能标杆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0110">
            <a:off x="6921509" y="25971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E40A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921500" y="2730500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硬度峰值可达62HRC，耐磨性出众，在承受高负荷摩擦的冷加工场景中，寿命远超常规模具钢材。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731000" y="3619500"/>
            <a:ext cx="46990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21500" y="3810000"/>
            <a:ext cx="508000" cy="508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620000" y="3771900"/>
            <a:ext cx="368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多场景适配，通用性强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921500" y="4445000"/>
            <a:ext cx="431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完美适配精密冲压、金属剪切与冷成型工艺，尤其适合对尺寸精度和使用寿命要求严苛的模具制造。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731000" y="5207000"/>
            <a:ext cx="4699000" cy="1270000"/>
          </a:xfrm>
          <a:prstGeom prst="roundRect">
            <a:avLst>
              <a:gd name="adj" fmla="val 0"/>
            </a:avLst>
          </a:prstGeom>
          <a:solidFill>
            <a:srgbClr val="FFFB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921500" y="5397500"/>
            <a:ext cx="457200" cy="4572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620000" y="5359400"/>
            <a:ext cx="3683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加工关键：严控热工艺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921500" y="59055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热处理前需充分预热防开裂；线切割后必须进行去应力回火，避免应力集中导致模具失效。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热作模具钢 (SKD61)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651000"/>
            <a:ext cx="50800" cy="3048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14400" y="16002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核心性能：高温环境的“性能标杆”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159000"/>
            <a:ext cx="5715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具备优异的耐热疲劳性，可承受反复加热与冷却循环而不产生热裂；在600℃高温下仍能保持45HRC以上的硬度，抗回火软化能力突出；同时拥有极高的淬透性，即使大截面模具也能实现均匀淬透，保证整体性能一致性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7639">
            <a:off x="762007" y="3549650"/>
            <a:ext cx="571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762000" y="3810000"/>
            <a:ext cx="50800" cy="304800"/>
          </a:xfrm>
          <a:prstGeom prst="roundRect">
            <a:avLst>
              <a:gd name="adj" fmla="val 0"/>
            </a:avLst>
          </a:prstGeom>
          <a:solidFill>
            <a:srgbClr val="EA580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14400" y="37592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EA580C"/>
                </a:solidFill>
                <a:latin typeface="Noto Sans SC"/>
                <a:ea typeface="Noto Sans SC"/>
                <a:cs typeface="Noto Sans SC"/>
                <a:sym typeface="Noto Sans SC"/>
              </a:rPr>
              <a:t>02 典型应用：覆盖主流热成型场景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318000"/>
            <a:ext cx="571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广泛用于铝合金、锌合金压铸模的模仁与型芯；是铝型材、铜型材热挤压模具的核心选材；同时也适用于金属热锻成型的冲头、凹模等承受高温高压的关键模具部件。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715000"/>
            <a:ext cx="5715000" cy="635000"/>
          </a:xfrm>
          <a:prstGeom prst="roundRect">
            <a:avLst>
              <a:gd name="adj" fmla="val 0"/>
            </a:avLst>
          </a:prstGeom>
          <a:solidFill>
            <a:srgbClr val="F3F4F6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889000" y="5816600"/>
            <a:ext cx="546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注：作为热作模具钢的“王牌”材料，其综合性能平衡度在同类钢材中表现最佳，适配绝大多数热加工工况。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5390708">
            <a:off x="4635500" y="3994159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7239000" y="1651000"/>
            <a:ext cx="4191000" cy="1460500"/>
          </a:xfrm>
          <a:prstGeom prst="roundRect">
            <a:avLst>
              <a:gd name="adj" fmla="val 0"/>
            </a:avLst>
          </a:prstGeom>
          <a:solidFill>
            <a:srgbClr val="2563EB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7239000" y="1651000"/>
            <a:ext cx="76200" cy="14605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93000" y="18034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001000" y="1778000"/>
            <a:ext cx="317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切削加工：优选预硬态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1854">
            <a:off x="7493011" y="2279650"/>
            <a:ext cx="368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563EB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7493000" y="2413000"/>
            <a:ext cx="368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建议在30-35HRC的预硬状态下进行切削加工，既能保证加工效率，又可减少后续热处理的形变风险。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239000" y="3302000"/>
            <a:ext cx="4191000" cy="1460500"/>
          </a:xfrm>
          <a:prstGeom prst="roundRect">
            <a:avLst>
              <a:gd name="adj" fmla="val 0"/>
            </a:avLst>
          </a:prstGeom>
          <a:solidFill>
            <a:srgbClr val="EA580C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7239000" y="3302000"/>
            <a:ext cx="76200" cy="1460500"/>
          </a:xfrm>
          <a:prstGeom prst="roundRect">
            <a:avLst>
              <a:gd name="adj" fmla="val 0"/>
            </a:avLst>
          </a:prstGeom>
          <a:solidFill>
            <a:srgbClr val="EA580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493000" y="3454400"/>
            <a:ext cx="355600" cy="3556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8001000" y="3429000"/>
            <a:ext cx="317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热处理：关键的三次回火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11854">
            <a:off x="7493011" y="3930650"/>
            <a:ext cx="368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A580C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7493000" y="4064000"/>
            <a:ext cx="368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淬火后必须进行三次高温回火，充分消除残余奥氏体与内应力，是确保模具尺寸稳定性和力学性能的核心步骤。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7239000" y="5080000"/>
            <a:ext cx="4191000" cy="1397000"/>
          </a:xfrm>
          <a:prstGeom prst="roundRect">
            <a:avLst>
              <a:gd name="adj" fmla="val 0"/>
            </a:avLst>
          </a:prstGeom>
          <a:solidFill>
            <a:srgbClr val="4B5563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7" name="AutoShape 27"/>
          <p:cNvSpPr/>
          <p:nvPr/>
        </p:nvSpPr>
        <p:spPr>
          <a:xfrm>
            <a:off x="7239000" y="5080000"/>
            <a:ext cx="76200" cy="1397000"/>
          </a:xfrm>
          <a:prstGeom prst="roundRect">
            <a:avLst>
              <a:gd name="adj" fmla="val 0"/>
            </a:avLst>
          </a:prstGeom>
          <a:solidFill>
            <a:srgbClr val="4B556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493000" y="5232400"/>
            <a:ext cx="355600" cy="3556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8001000" y="5207000"/>
            <a:ext cx="317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表面强化：提升耐磨寿命</a:t>
            </a:r>
            <a:endParaRPr lang="en-US" sz="1100"/>
          </a:p>
        </p:txBody>
      </p:sp>
      <p:cxnSp>
        <p:nvCxnSpPr>
          <p:cNvPr id="30" name="Connector 30"/>
          <p:cNvCxnSpPr/>
          <p:nvPr/>
        </p:nvCxnSpPr>
        <p:spPr>
          <a:xfrm rot="-11854">
            <a:off x="7493011" y="5645150"/>
            <a:ext cx="368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B556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AutoShape 31"/>
          <p:cNvSpPr/>
          <p:nvPr/>
        </p:nvSpPr>
        <p:spPr>
          <a:xfrm>
            <a:off x="7493000" y="5778500"/>
            <a:ext cx="368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常配合气体氮化或PVD涂层处理，大幅提高模具表面硬度与耐磨性，有效延长模具在严苛工况下的使用寿命。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高速钢 (SKH-9)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651000"/>
            <a:ext cx="76200" cy="14605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16000" y="1714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6764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核心性能：优异的热硬性与强韧性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222500"/>
            <a:ext cx="508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硬度可达63-65HRC，具备极佳红硬性，高温下仍能保持切削性能；相比高钒高速钢，抗崩刃性更优，且回火过程中会产生二次硬化效应，进一步提升硬度。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8185">
            <a:off x="762008" y="32956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762000" y="3556000"/>
            <a:ext cx="762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16000" y="3619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524000" y="35814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典型应用：精密刃具与模具制造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016000" y="4127500"/>
            <a:ext cx="508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广泛用于制造钻头、丝锥、铣刀、拉刀等切削刀具；也适用于精密冲头、螺纹滚压模具等冷作模具，以及对耐磨性要求极高的精密机械耐磨零件。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8185">
            <a:off x="762008" y="51371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762000" y="5334000"/>
            <a:ext cx="76200" cy="11430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6000" y="5397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524000" y="5359400"/>
            <a:ext cx="4572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工艺关键：严控加工与热处理流程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1016000" y="5842000"/>
            <a:ext cx="508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切削需用硬质合金刀具；热处理需分段预热与三次回火以消除应力；刃磨推荐使用绿色碳化硅或金刚石砂轮，保障精度。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5390953">
            <a:off x="4064000" y="4057658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6731000" y="1651000"/>
            <a:ext cx="4699000" cy="14605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6921500" y="17780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硬度指标与特性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10110">
            <a:off x="6921509" y="22161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BEAF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6921500" y="2349500"/>
            <a:ext cx="2095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63-65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HRC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常温硬度范围，切削性能优异</a:t>
            </a:r>
          </a:p>
        </p:txBody>
      </p:sp>
      <p:cxnSp>
        <p:nvCxnSpPr>
          <p:cNvPr id="23" name="Connector 23"/>
          <p:cNvCxnSpPr/>
          <p:nvPr/>
        </p:nvCxnSpPr>
        <p:spPr>
          <a:xfrm rot="5331254">
            <a:off x="8763000" y="2660713"/>
            <a:ext cx="63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BEAF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9207500" y="2349500"/>
            <a:ext cx="2095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二次硬化效应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回火时硬度回升，高温稳定性强</a:t>
            </a:r>
          </a:p>
        </p:txBody>
      </p:sp>
      <p:sp>
        <p:nvSpPr>
          <p:cNvPr id="25" name="AutoShape 25"/>
          <p:cNvSpPr/>
          <p:nvPr/>
        </p:nvSpPr>
        <p:spPr>
          <a:xfrm>
            <a:off x="6731000" y="3429000"/>
            <a:ext cx="4699000" cy="1460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6921500" y="35560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多元场景适配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10110">
            <a:off x="6921509" y="39306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6921500" y="4127500"/>
            <a:ext cx="1333500" cy="635000"/>
          </a:xfrm>
          <a:prstGeom prst="roundRect">
            <a:avLst>
              <a:gd name="adj" fmla="val 0"/>
            </a:avLst>
          </a:prstGeom>
          <a:solidFill>
            <a:srgbClr val="E5E7EB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6985000" y="4191000"/>
            <a:ext cx="120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切削刀具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钻头/铣刀/丝锥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8382000" y="4127500"/>
            <a:ext cx="1333500" cy="635000"/>
          </a:xfrm>
          <a:prstGeom prst="roundRect">
            <a:avLst>
              <a:gd name="adj" fmla="val 0"/>
            </a:avLst>
          </a:prstGeom>
          <a:solidFill>
            <a:srgbClr val="E5E7EB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1" name="AutoShape 31"/>
          <p:cNvSpPr/>
          <p:nvPr/>
        </p:nvSpPr>
        <p:spPr>
          <a:xfrm>
            <a:off x="8445500" y="4191000"/>
            <a:ext cx="120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冷作模具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精密冲头/滚丝模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9842500" y="4127500"/>
            <a:ext cx="1333500" cy="635000"/>
          </a:xfrm>
          <a:prstGeom prst="roundRect">
            <a:avLst>
              <a:gd name="adj" fmla="val 0"/>
            </a:avLst>
          </a:prstGeom>
          <a:solidFill>
            <a:srgbClr val="E5E7EB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3" name="AutoShape 33"/>
          <p:cNvSpPr/>
          <p:nvPr/>
        </p:nvSpPr>
        <p:spPr>
          <a:xfrm>
            <a:off x="9906000" y="4191000"/>
            <a:ext cx="120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耐磨零件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精密机械构件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6731000" y="5207000"/>
            <a:ext cx="4699000" cy="1270000"/>
          </a:xfrm>
          <a:prstGeom prst="roundRect">
            <a:avLst>
              <a:gd name="adj" fmla="val 0"/>
            </a:avLst>
          </a:prstGeom>
          <a:solidFill>
            <a:srgbClr val="FFFB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5" name="AutoShape 35"/>
          <p:cNvSpPr/>
          <p:nvPr/>
        </p:nvSpPr>
        <p:spPr>
          <a:xfrm>
            <a:off x="6921500" y="5308600"/>
            <a:ext cx="4318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工艺管控重点</a:t>
            </a:r>
            <a:endParaRPr lang="en-US" sz="1100"/>
          </a:p>
        </p:txBody>
      </p:sp>
      <p:cxnSp>
        <p:nvCxnSpPr>
          <p:cNvPr id="36" name="Connector 36"/>
          <p:cNvCxnSpPr/>
          <p:nvPr/>
        </p:nvCxnSpPr>
        <p:spPr>
          <a:xfrm rot="-10110">
            <a:off x="6921509" y="56832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EF3C7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AutoShape 37"/>
          <p:cNvSpPr/>
          <p:nvPr/>
        </p:nvSpPr>
        <p:spPr>
          <a:xfrm>
            <a:off x="6921500" y="57785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热处理：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必须分段预热，执行三次高温回火以确保硬度均匀。</a:t>
            </a:r>
            <a:endParaRPr lang="en-US" sz="1100"/>
          </a:p>
        </p:txBody>
      </p:sp>
      <p:cxnSp>
        <p:nvCxnSpPr>
          <p:cNvPr id="38" name="Connector 38"/>
          <p:cNvCxnSpPr/>
          <p:nvPr/>
        </p:nvCxnSpPr>
        <p:spPr>
          <a:xfrm rot="5314074">
            <a:off x="8890000" y="6026229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DE68A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AutoShape 39"/>
          <p:cNvSpPr/>
          <p:nvPr/>
        </p:nvSpPr>
        <p:spPr>
          <a:xfrm>
            <a:off x="9207500" y="57785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刃磨加工：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采用金刚石或绿碳化硅砂轮，避免过热退火。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高性能冷作模具钢 (DC53)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39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841500"/>
            <a:ext cx="50800" cy="304800"/>
          </a:xfrm>
          <a:prstGeom prst="roundRect">
            <a:avLst>
              <a:gd name="adj" fmla="val 0"/>
            </a:avLst>
          </a:prstGeom>
          <a:solidFill>
            <a:srgbClr val="1E40A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1803400"/>
            <a:ext cx="50165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核心性能优势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349500"/>
            <a:ext cx="5207000" cy="1143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韧性是SKD11的两倍以上，抗开裂与崩刃能力极强；抗压强度显著高于SKD11，适配重载冷加工工况；同时保持与SKD11相当的优良耐磨性，有效保障模具的使用寿命。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384">
            <a:off x="762008" y="3676650"/>
            <a:ext cx="520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762000" y="3937000"/>
            <a:ext cx="50800" cy="3048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52500" y="3898900"/>
            <a:ext cx="50165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典型工业应用场景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445000"/>
            <a:ext cx="52070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适用于高速、薄料的精密冲裁模具冲头与凹模；能应对不锈钢板的高强度与加工硬化特性，是不锈钢冲压模具的优选；同时广泛应用于金属零件冷挤压成型的凹模和冲头制造。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5390177">
            <a:off x="4254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731000" y="1778000"/>
            <a:ext cx="4699000" cy="1651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921500" y="1968500"/>
            <a:ext cx="508000" cy="50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4" name="AutoShape 14"/>
          <p:cNvSpPr/>
          <p:nvPr/>
        </p:nvSpPr>
        <p:spPr>
          <a:xfrm>
            <a:off x="7620000" y="1930400"/>
            <a:ext cx="36830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高韧抗裂，性能革新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0110">
            <a:off x="6921509" y="25971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E40A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921500" y="2730500"/>
            <a:ext cx="4318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作为SKD11改良版，韧性提升至两倍以上，大幅降低开裂风险；同时强化抗压强度，在保持高耐磨的基础上让模具更耐用。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731000" y="3619500"/>
            <a:ext cx="46990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21500" y="3810000"/>
            <a:ext cx="508000" cy="50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9" name="AutoShape 19"/>
          <p:cNvSpPr/>
          <p:nvPr/>
        </p:nvSpPr>
        <p:spPr>
          <a:xfrm>
            <a:off x="7620000" y="3771900"/>
            <a:ext cx="36830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硬核适配，专克难材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921500" y="4445000"/>
            <a:ext cx="4318000" cy="5715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精准匹配精密冲裁、不锈钢冲压及冷挤压工艺，尤其针对高强度、加工硬化型材料的成型加工，优势表现突出。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731000" y="5207000"/>
            <a:ext cx="4699000" cy="1270000"/>
          </a:xfrm>
          <a:prstGeom prst="roundRect">
            <a:avLst>
              <a:gd name="adj" fmla="val 0"/>
            </a:avLst>
          </a:prstGeom>
          <a:solidFill>
            <a:srgbClr val="FFFB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921500" y="5397500"/>
            <a:ext cx="457200" cy="4572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3" name="AutoShape 23"/>
          <p:cNvSpPr/>
          <p:nvPr/>
        </p:nvSpPr>
        <p:spPr>
          <a:xfrm>
            <a:off x="7620000" y="5359400"/>
            <a:ext cx="36830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工艺把控，精密切削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921500" y="5905500"/>
            <a:ext cx="4318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退火态切削性能优异，推荐真空热处理+两次回火；热处理后变形小、裂纹倾向低，适配精密线切割加工。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52794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不锈钢 (S304)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3271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778000"/>
            <a:ext cx="50800" cy="3048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39800" y="17526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核心性能：全能型金属标杆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286000"/>
            <a:ext cx="558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具备优良的耐腐蚀性，在大气、水及弱酸弱碱环境中表现稳定；力学性能均衡，兼具高强度与良好塑性。退火状态下呈无磁性，且易于冲压、折弯、焊接等各类加工，是通用性极强的不锈钢材料。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7813">
            <a:off x="762007" y="3676650"/>
            <a:ext cx="558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762000" y="3937000"/>
            <a:ext cx="50800" cy="3048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39800" y="39116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02 典型应用：覆盖多领域场景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445000"/>
            <a:ext cx="558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广泛应用于食品加工设备（储罐、输送管道）、化工核心设备（反应器、换热器）及医疗器械领域；同时在建筑装饰中，常作为幕墙、扶手及厨卫设施的首选材料。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7813">
            <a:off x="762007" y="5581650"/>
            <a:ext cx="558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762000" y="5715000"/>
            <a:ext cx="558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作为使用最广泛的奥氏体不锈钢，S304凭借性价比与综合性能，成为工业与民用领域的“国民级”不锈钢材料。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5390450">
            <a:off x="4445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6985000" y="1778000"/>
            <a:ext cx="4445000" cy="13335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175500" y="19685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810500" y="1930400"/>
            <a:ext cx="3429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耐蚀与成型兼备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810500" y="2349500"/>
            <a:ext cx="342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在温和腐蚀环境下拥有极佳稳定性，且冷加工成型性优异，可满足复杂结构的加工需求。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985000" y="3365500"/>
            <a:ext cx="4445000" cy="1333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175500" y="35560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810500" y="3517900"/>
            <a:ext cx="3429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从民生到工业的全场景覆盖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810500" y="3937000"/>
            <a:ext cx="342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横跨食品卫生、化工生产、高端医疗与建筑装潢，是兼顾安全标准与耐用性的核心选材。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985000" y="4953000"/>
            <a:ext cx="4445000" cy="1333500"/>
          </a:xfrm>
          <a:prstGeom prst="roundRect">
            <a:avLst>
              <a:gd name="adj" fmla="val 0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175500" y="5143500"/>
            <a:ext cx="457200" cy="4572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7810500" y="5105400"/>
            <a:ext cx="3429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CNC加工关键提示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7810500" y="5524500"/>
            <a:ext cx="342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需防范加工硬化问题，优选硬质合金刀具，配合高切削速度与适中进给量，提升加工效率。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不锈钢 (S316H)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651000"/>
            <a:ext cx="76200" cy="1397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16000" y="1778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87500" y="1714500"/>
            <a:ext cx="438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核心性能：高温强韧与耐蚀兼备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286000"/>
            <a:ext cx="508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专为500℃以上高温环境设计，抗蠕变与抗断裂性能优异；含钼元素使其抗点蚀、缝隙腐蚀能力远超304不锈钢，室温抗拉强度≥515MPa，力学性能表现稳定。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302000"/>
            <a:ext cx="76200" cy="1397000"/>
          </a:xfrm>
          <a:prstGeom prst="roundRect">
            <a:avLst>
              <a:gd name="adj" fmla="val 0"/>
            </a:avLst>
          </a:prstGeom>
          <a:solidFill>
            <a:srgbClr val="4B556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16000" y="3429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87500" y="3365500"/>
            <a:ext cx="438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典型应用：高端工业领域的关键材料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3937000"/>
            <a:ext cx="508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广泛应用于电站锅炉过热器管与集箱；石油化工行业的高温、高压、强腐蚀反应器及管道系统；亦用于航空航天发动机的排气系统核心部件制造。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826000"/>
            <a:ext cx="76200" cy="13970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6000" y="4953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587500" y="4889500"/>
            <a:ext cx="438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加工工艺：严控参数，适配刀具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016000" y="5461000"/>
            <a:ext cx="508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加工硬化倾向显著高于304，需选用超细晶粒基体、带涂层的硬质合金刀具；切削速度应略低于304不锈钢，以减少刀具磨损，保证加工精度。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5390450">
            <a:off x="4064000" y="3930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6477000" y="1651000"/>
            <a:ext cx="4953000" cy="1397000"/>
          </a:xfrm>
          <a:prstGeom prst="roundRect">
            <a:avLst>
              <a:gd name="adj" fmla="val 0"/>
            </a:avLst>
          </a:prstGeom>
          <a:solidFill>
            <a:srgbClr val="3B82F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6667500" y="1778000"/>
            <a:ext cx="457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▌ 关键指标：高温环境的“安全锁”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549">
            <a:off x="6667509" y="21780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6667500" y="2286000"/>
            <a:ext cx="222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设计使用温度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＞500℃</a:t>
            </a:r>
          </a:p>
        </p:txBody>
      </p:sp>
      <p:cxnSp>
        <p:nvCxnSpPr>
          <p:cNvPr id="21" name="Connector 21"/>
          <p:cNvCxnSpPr/>
          <p:nvPr/>
        </p:nvCxnSpPr>
        <p:spPr>
          <a:xfrm rot="5314074">
            <a:off x="8699500" y="2597229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9080500" y="2286000"/>
            <a:ext cx="222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室温抗拉强度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≥515 MPa</a:t>
            </a:r>
          </a:p>
        </p:txBody>
      </p:sp>
      <p:sp>
        <p:nvSpPr>
          <p:cNvPr id="23" name="AutoShape 23"/>
          <p:cNvSpPr/>
          <p:nvPr/>
        </p:nvSpPr>
        <p:spPr>
          <a:xfrm>
            <a:off x="6477000" y="3302000"/>
            <a:ext cx="4953000" cy="1397000"/>
          </a:xfrm>
          <a:prstGeom prst="roundRect">
            <a:avLst>
              <a:gd name="adj" fmla="val 0"/>
            </a:avLst>
          </a:prstGeom>
          <a:solidFill>
            <a:srgbClr val="4B556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6667500" y="3429000"/>
            <a:ext cx="457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▌ 场景分布：从能源到空天的全覆盖</a:t>
            </a:r>
            <a:endParaRPr lang="en-US" sz="1100"/>
          </a:p>
        </p:txBody>
      </p:sp>
      <p:cxnSp>
        <p:nvCxnSpPr>
          <p:cNvPr id="25" name="Connector 25"/>
          <p:cNvCxnSpPr/>
          <p:nvPr/>
        </p:nvCxnSpPr>
        <p:spPr>
          <a:xfrm rot="-9549">
            <a:off x="6667509" y="38290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B556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AutoShape 26"/>
          <p:cNvSpPr/>
          <p:nvPr/>
        </p:nvSpPr>
        <p:spPr>
          <a:xfrm>
            <a:off x="6667500" y="3962400"/>
            <a:ext cx="1460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能源工业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电站锅炉/集箱</a:t>
            </a:r>
          </a:p>
        </p:txBody>
      </p:sp>
      <p:cxnSp>
        <p:nvCxnSpPr>
          <p:cNvPr id="27" name="Connector 27"/>
          <p:cNvCxnSpPr/>
          <p:nvPr/>
        </p:nvCxnSpPr>
        <p:spPr>
          <a:xfrm rot="5314074">
            <a:off x="7937500" y="4273629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B556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8255000" y="3962400"/>
            <a:ext cx="1460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石油化工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反应器/高压管</a:t>
            </a:r>
          </a:p>
        </p:txBody>
      </p:sp>
      <p:cxnSp>
        <p:nvCxnSpPr>
          <p:cNvPr id="29" name="Connector 29"/>
          <p:cNvCxnSpPr/>
          <p:nvPr/>
        </p:nvCxnSpPr>
        <p:spPr>
          <a:xfrm rot="5314074">
            <a:off x="9525000" y="4273629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B556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AutoShape 30"/>
          <p:cNvSpPr/>
          <p:nvPr/>
        </p:nvSpPr>
        <p:spPr>
          <a:xfrm>
            <a:off x="9842500" y="3962400"/>
            <a:ext cx="1460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航空航天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发动机排气件</a:t>
            </a:r>
          </a:p>
        </p:txBody>
      </p:sp>
      <p:sp>
        <p:nvSpPr>
          <p:cNvPr id="31" name="AutoShape 31"/>
          <p:cNvSpPr/>
          <p:nvPr/>
        </p:nvSpPr>
        <p:spPr>
          <a:xfrm>
            <a:off x="6477000" y="4826000"/>
            <a:ext cx="4953000" cy="1397000"/>
          </a:xfrm>
          <a:prstGeom prst="roundRect">
            <a:avLst>
              <a:gd name="adj" fmla="val 0"/>
            </a:avLst>
          </a:prstGeom>
          <a:solidFill>
            <a:srgbClr val="F59E0B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2" name="AutoShape 32"/>
          <p:cNvSpPr/>
          <p:nvPr/>
        </p:nvSpPr>
        <p:spPr>
          <a:xfrm>
            <a:off x="6667500" y="4953000"/>
            <a:ext cx="457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▌ 工艺提示：精准控制，降低损耗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-9549">
            <a:off x="6667509" y="53530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59E0B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6667500" y="5486400"/>
            <a:ext cx="222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刀具选型原则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硬质合金+涂层刀片</a:t>
            </a:r>
          </a:p>
        </p:txBody>
      </p:sp>
      <p:cxnSp>
        <p:nvCxnSpPr>
          <p:cNvPr id="35" name="Connector 35"/>
          <p:cNvCxnSpPr/>
          <p:nvPr/>
        </p:nvCxnSpPr>
        <p:spPr>
          <a:xfrm rot="5314074">
            <a:off x="8699500" y="5797629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59E0B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AutoShape 36"/>
          <p:cNvSpPr/>
          <p:nvPr/>
        </p:nvSpPr>
        <p:spPr>
          <a:xfrm>
            <a:off x="9080500" y="5486400"/>
            <a:ext cx="222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切削速度策略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低于304不锈钢标准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2204</Words>
  <Application>Microsoft Office PowerPoint</Application>
  <PresentationFormat>宽屏</PresentationFormat>
  <Paragraphs>372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26" baseType="lpstr">
      <vt:lpstr>Noto Sans SC</vt:lpstr>
      <vt:lpstr>Arial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szpe04</cp:lastModifiedBy>
  <cp:revision>5</cp:revision>
  <dcterms:modified xsi:type="dcterms:W3CDTF">2026-06-09T01:44:58Z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{"Label":"1","ContentProducer":"001191110102MACQD9K64010000","ProduceID":"7648157348774661102","ReservedCode1":"","ContentPropagator":"","PropagateID":"","ReservedCode2":""}</vt:lpwstr>
  </property>
</Properties>
</file>