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</p:sldMasterIdLst>
  <p:notesMasterIdLst>
    <p:notesMasterId r:id="rId1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5D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1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09.06.2026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欢迎来到特吉学院。今天我们将全面解析现代机械加工的核心工艺。从主流的CNC加工，到神奇的特种加工，再到实际的成本估算，本课程将为您构建一个完整的现代加工技术知识体系，帮助您更好地理解和应用这些技术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走心机是加工精密细长零件的利器。它独特的“走心式”加工方式，从根本上解决了细长轴的加工变形问题。对于那些又细又长、精度要求极高的零件，比如医疗植入物和手机零件，走心机是无可替代的选择。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平面磨床是精密制造的“平面雕刻师”，它通过砂轮的微量切削，能获得极高的尺寸精度和表面质量。特别擅长加工淬火后的高硬度材料，是模具制造、汽车和航空航天等领域实现精密配合不可或缺的精加工设备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当遇到用普通刀具无法加工的超硬材料或复杂形状时，我们就需要特种加工。电火花（EDM）和线切割（WEDM）就是其中的代表。它们利用电能来“熔化”金属，可以加工淬火钢、硬质合金等任何导电材料，特别适合制造复杂的模具型腔和精密零件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激光切割是一种高效的板材切割技术，特别适合小批量、多品种的生产。而3D打印，也就是增材制造，则彻底颠覆了制造方式，它可以直接制造出传统工艺无法实现的复杂结构，是未来制造业的重要发展方向。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了解成本是做出正确决策的关键。这里提供一个简化的成本估算模型。总成本主要由材料成本、加工成本和附加费用构成。其中，加工成本是核心，主要取决于加工时间和所使用机床的小时费率。对于简单零件，我们也可以用材料费的倍数来快速估算价格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感谢大家的观看。现代机械加工技术日新月异，希望今天的分享能帮助大家开阔视野，掌握更多实用的知识和技能。特吉学院将持续关注行业前沿，为大家带来更多有价值的内容。我们下次再见！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本次课程将分为四个核心部分。首先，我们将深入探讨CNC加工的技术细节，包括系统、策略和刀具选择。接着，我们会介绍传统与精密加工工艺，涵盖PG加工、JG加工、铣床、车床和走心机。然后，我们将详解特种加工工艺，包括EDM、WEDM、激光与3D打印。最后，我们将分享实用的加工成本估算方法与技巧，帮助大家更好地控制项目成本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谈到CNC，就不得不提两大控制系统巨头：FANUC和西门子。FANUC以其极高的可靠性和稳定性占据了市场的主导地位，是通用加工的首选。而西门子则更侧重于高端和复杂应用，功能更强大，开放性更好，是航空航天等领域的利器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CNC加工通常分为粗加工和精加工两个阶段。粗加工的目标是“快”，用大切削量尽快去除多余材料。而精加工的目标是“精”，用小切削量来保证最终的尺寸精度和表面光洁度。两者的策略和刀具选择完全不同。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工欲善其事，必先利其器。选择合适的刀具至关重要。这张表格展示了不同刀具材料的特点和适用范围。比如，加工普通钢材用硬质合金刀具就足够了，而加工淬硬后的模具钢，则需要用到硬度更高的CBN刀具。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PG加工，也就是光学曲线磨，是精度的王者。它通过光学投影系统，将工件轮廓放大几十倍进行比对加工，能达到1-2微米的超高精度。特别适合加工淬火后高硬度材料的复杂轮廓，是制造精密模具不可或缺的工艺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JG加工，即坐标磨，是加工高精度孔的利器。它利用砂轮的行星运动，能在淬火后的高硬度材料上加工出微米级精度的孔系，真圆度和位置度都非常高。在模具制造和航空航天领域有着广泛应用。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铣床是机械加工中最常见的设备之一，通过旋转的铣刀来切削工件，可以加工平面、沟槽等多种形状。它的加工效率较高，是模具制造和机械零件加工中不可或缺的基础设备，主要用于粗加工和半精加工。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车床是制造回转体零件的核心设备，从简单的轴到复杂的齿轮，都离不开它。工件旋转，车刀进给，就能切削出我们需要的各种圆形零件。现在，数控车床已经成为主流，大大提高了加工的精度和效率。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Shape 31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Shape 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Shape 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Shape 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Shape 50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" name="Shape 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Shape 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Shape 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Shape 16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Shape 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Shape 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Shape 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Shape 5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" name="Shape 5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Shape 5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Shape 5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Shape 6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Shape 6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Shape 6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Shape 6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" name="Shape 1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" name="Shape 1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" name="Shape 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Shape 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" name="Shape 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Shape 36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Shape 37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Shape 3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Shape 3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" name="Shape 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Shape 4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" name="Shape 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Shape 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Shape 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" name="Shape 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Shape 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Shape 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Shape 4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Shape 4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Shape 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Shape 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Shape 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Shape 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5" name="Shape 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Shape 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Shape 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Shape 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默认主题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5748369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svg"/><Relationship Id="rId5" Type="http://schemas.openxmlformats.org/officeDocument/2006/relationships/image" Target="../media/image19.png"/><Relationship Id="rId4" Type="http://schemas.openxmlformats.org/officeDocument/2006/relationships/image" Target="../media/image26.svg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26.png"/><Relationship Id="rId3" Type="http://schemas.openxmlformats.org/officeDocument/2006/relationships/image" Target="../media/image18.png"/><Relationship Id="rId7" Type="http://schemas.openxmlformats.org/officeDocument/2006/relationships/image" Target="../media/image23.png"/><Relationship Id="rId12" Type="http://schemas.openxmlformats.org/officeDocument/2006/relationships/image" Target="../media/image38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svg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0" Type="http://schemas.openxmlformats.org/officeDocument/2006/relationships/image" Target="../media/image36.svg"/><Relationship Id="rId4" Type="http://schemas.openxmlformats.org/officeDocument/2006/relationships/image" Target="../media/image26.svg"/><Relationship Id="rId9" Type="http://schemas.openxmlformats.org/officeDocument/2006/relationships/image" Target="../media/image24.png"/><Relationship Id="rId14" Type="http://schemas.openxmlformats.org/officeDocument/2006/relationships/image" Target="../media/image40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13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32.png"/><Relationship Id="rId12" Type="http://schemas.openxmlformats.org/officeDocument/2006/relationships/image" Target="../media/image48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svg"/><Relationship Id="rId11" Type="http://schemas.openxmlformats.org/officeDocument/2006/relationships/image" Target="../media/image34.png"/><Relationship Id="rId5" Type="http://schemas.openxmlformats.org/officeDocument/2006/relationships/image" Target="../media/image16.png"/><Relationship Id="rId10" Type="http://schemas.openxmlformats.org/officeDocument/2006/relationships/image" Target="../media/image46.svg"/><Relationship Id="rId4" Type="http://schemas.openxmlformats.org/officeDocument/2006/relationships/image" Target="../media/image42.svg"/><Relationship Id="rId9" Type="http://schemas.openxmlformats.org/officeDocument/2006/relationships/image" Target="../media/image33.png"/><Relationship Id="rId14" Type="http://schemas.openxmlformats.org/officeDocument/2006/relationships/image" Target="../media/image50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svg"/><Relationship Id="rId5" Type="http://schemas.openxmlformats.org/officeDocument/2006/relationships/image" Target="../media/image8.png"/><Relationship Id="rId4" Type="http://schemas.openxmlformats.org/officeDocument/2006/relationships/image" Target="../media/image8.sv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12" Type="http://schemas.openxmlformats.org/officeDocument/2006/relationships/image" Target="../media/image22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svg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4.png"/><Relationship Id="rId14" Type="http://schemas.openxmlformats.org/officeDocument/2006/relationships/image" Target="../media/image2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D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/>
          <p:nvPr/>
        </p:nvSpPr>
        <p:spPr>
          <a:xfrm>
            <a:off x="-1270000" y="4445000"/>
            <a:ext cx="3810000" cy="3810000"/>
          </a:xfrm>
          <a:prstGeom prst="ellipse">
            <a:avLst/>
          </a:prstGeom>
          <a:solidFill>
            <a:srgbClr val="FFFFFF">
              <a:alpha val="3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9652000" y="-1016000"/>
            <a:ext cx="4064000" cy="4064000"/>
          </a:xfrm>
          <a:prstGeom prst="ellipse">
            <a:avLst/>
          </a:prstGeom>
          <a:solidFill>
            <a:srgbClr val="3498DB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1016000" y="4685890"/>
            <a:ext cx="1016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8333"/>
              </a:lnSpc>
              <a:defRPr/>
            </a:pPr>
            <a:r>
              <a:rPr lang="en-US" sz="2600" b="0" i="0" u="none" strike="noStrike" dirty="0" err="1">
                <a:solidFill>
                  <a:srgbClr val="ECF0F1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现代机械加工工艺详解</a:t>
            </a:r>
            <a:endParaRPr lang="en-US" sz="1100" dirty="0"/>
          </a:p>
        </p:txBody>
      </p:sp>
      <p:sp>
        <p:nvSpPr>
          <p:cNvPr id="10" name="AutoShape 10"/>
          <p:cNvSpPr/>
          <p:nvPr/>
        </p:nvSpPr>
        <p:spPr>
          <a:xfrm>
            <a:off x="1150493" y="5771945"/>
            <a:ext cx="1016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0" i="0" u="none" strike="noStrike" dirty="0" err="1">
                <a:solidFill>
                  <a:srgbClr val="BDC3C7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CNC核心技术</a:t>
            </a:r>
            <a:r>
              <a:rPr lang="en-US" sz="1400" b="0" i="0" u="none" strike="noStrike" dirty="0">
                <a:solidFill>
                  <a:srgbClr val="BDC3C7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 · </a:t>
            </a:r>
            <a:r>
              <a:rPr lang="en-US" sz="1400" b="0" i="0" u="none" strike="noStrike" dirty="0" err="1">
                <a:solidFill>
                  <a:srgbClr val="BDC3C7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特种加工工艺</a:t>
            </a:r>
            <a:r>
              <a:rPr lang="en-US" sz="1400" b="0" i="0" u="none" strike="noStrike" dirty="0">
                <a:solidFill>
                  <a:srgbClr val="BDC3C7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 · </a:t>
            </a:r>
            <a:r>
              <a:rPr lang="en-US" sz="1400" b="0" i="0" u="none" strike="noStrike" dirty="0" err="1">
                <a:solidFill>
                  <a:srgbClr val="BDC3C7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成本精准估算</a:t>
            </a:r>
            <a:r>
              <a:rPr lang="en-US" sz="1400" b="0" i="0" u="none" strike="noStrike" dirty="0">
                <a:solidFill>
                  <a:srgbClr val="BDC3C7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 · </a:t>
            </a:r>
            <a:r>
              <a:rPr lang="en-US" sz="1400" b="0" i="0" u="none" strike="noStrike" dirty="0" err="1">
                <a:solidFill>
                  <a:srgbClr val="BDC3C7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全流程工艺解析</a:t>
            </a:r>
            <a:endParaRPr lang="en-US" sz="1100" dirty="0"/>
          </a:p>
        </p:txBody>
      </p:sp>
      <p:sp>
        <p:nvSpPr>
          <p:cNvPr id="11" name="AutoShape 2"/>
          <p:cNvSpPr/>
          <p:nvPr/>
        </p:nvSpPr>
        <p:spPr>
          <a:xfrm>
            <a:off x="0" y="0"/>
            <a:ext cx="2540000" cy="152400"/>
          </a:xfrm>
          <a:prstGeom prst="roundRect">
            <a:avLst>
              <a:gd name="adj" fmla="val 0"/>
            </a:avLst>
          </a:prstGeom>
          <a:solidFill>
            <a:srgbClr val="3498DB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3"/>
          <p:cNvSpPr/>
          <p:nvPr/>
        </p:nvSpPr>
        <p:spPr>
          <a:xfrm>
            <a:off x="2794000" y="0"/>
            <a:ext cx="1270000" cy="152400"/>
          </a:xfrm>
          <a:prstGeom prst="roundRect">
            <a:avLst>
              <a:gd name="adj" fmla="val 0"/>
            </a:avLst>
          </a:prstGeom>
          <a:solidFill>
            <a:srgbClr val="E67E22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3" name="AutoShape 4"/>
          <p:cNvSpPr/>
          <p:nvPr/>
        </p:nvSpPr>
        <p:spPr>
          <a:xfrm>
            <a:off x="9144000" y="4826000"/>
            <a:ext cx="3810000" cy="2540000"/>
          </a:xfrm>
          <a:prstGeom prst="parallelogram">
            <a:avLst/>
          </a:prstGeom>
          <a:solidFill>
            <a:srgbClr val="FFFFFF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4" name="AutoShape 5"/>
          <p:cNvSpPr/>
          <p:nvPr/>
        </p:nvSpPr>
        <p:spPr>
          <a:xfrm>
            <a:off x="11176000" y="6096000"/>
            <a:ext cx="1016000" cy="762000"/>
          </a:xfrm>
          <a:prstGeom prst="roundRect">
            <a:avLst>
              <a:gd name="adj" fmla="val 0"/>
            </a:avLst>
          </a:prstGeom>
          <a:solidFill>
            <a:srgbClr val="3498DB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5" name="AutoShape 6"/>
          <p:cNvSpPr/>
          <p:nvPr/>
        </p:nvSpPr>
        <p:spPr>
          <a:xfrm>
            <a:off x="0" y="2667000"/>
            <a:ext cx="12192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60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特吉学院</a:t>
            </a:r>
            <a:endParaRPr lang="en-US" sz="1100"/>
          </a:p>
        </p:txBody>
      </p:sp>
      <p:cxnSp>
        <p:nvCxnSpPr>
          <p:cNvPr id="16" name="Connector 7"/>
          <p:cNvCxnSpPr/>
          <p:nvPr/>
        </p:nvCxnSpPr>
        <p:spPr>
          <a:xfrm rot="-11459">
            <a:off x="4191011" y="4184650"/>
            <a:ext cx="381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E67E22">
                <a:alpha val="8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5842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 dirty="0" err="1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走心机</a:t>
            </a:r>
            <a:r>
              <a:rPr lang="en-US" sz="2800" b="1" i="0" u="none" strike="noStrike" dirty="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 (</a:t>
            </a:r>
            <a:r>
              <a:rPr lang="en-US" sz="2800" b="1" i="0" u="none" strike="noStrike" dirty="0" err="1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纵切自动车床</a:t>
            </a:r>
            <a:r>
              <a:rPr lang="en-US" sz="2800" b="1" i="0" u="none" strike="noStrike" dirty="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)</a:t>
            </a:r>
            <a:endParaRPr lang="en-US" sz="1100" dirty="0"/>
          </a:p>
        </p:txBody>
      </p:sp>
      <p:sp>
        <p:nvSpPr>
          <p:cNvPr id="3" name="AutoShape 3"/>
          <p:cNvSpPr/>
          <p:nvPr/>
        </p:nvSpPr>
        <p:spPr>
          <a:xfrm>
            <a:off x="762000" y="1206500"/>
            <a:ext cx="5842000" cy="25400"/>
          </a:xfrm>
          <a:prstGeom prst="roundRect">
            <a:avLst>
              <a:gd name="adj" fmla="val 0"/>
            </a:avLst>
          </a:prstGeom>
          <a:solidFill>
            <a:srgbClr val="E5E7E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842000" cy="1270000"/>
          </a:xfrm>
          <a:prstGeom prst="roundRect">
            <a:avLst>
              <a:gd name="adj" fmla="val 0"/>
            </a:avLst>
          </a:prstGeom>
          <a:solidFill>
            <a:srgbClr val="F3F4F6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76200" cy="1270000"/>
          </a:xfrm>
          <a:prstGeom prst="roundRect">
            <a:avLst>
              <a:gd name="adj" fmla="val 0"/>
            </a:avLst>
          </a:prstGeom>
          <a:solidFill>
            <a:srgbClr val="3B82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1016000" y="1778000"/>
            <a:ext cx="5334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定义与原理：走心式精密切削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采用棒料穿过主轴、导套强力支撑的结构，刀具固定不动，主轴夹持工件沿Z轴前后移动完成切削。从根本上解决细长轴加工的刚性不足与变形问题，是精密轴类加工的核心方案。</a:t>
            </a:r>
          </a:p>
        </p:txBody>
      </p:sp>
      <p:sp>
        <p:nvSpPr>
          <p:cNvPr id="7" name="AutoShape 7"/>
          <p:cNvSpPr/>
          <p:nvPr/>
        </p:nvSpPr>
        <p:spPr>
          <a:xfrm>
            <a:off x="762000" y="3175000"/>
            <a:ext cx="1778000" cy="1778000"/>
          </a:xfrm>
          <a:prstGeom prst="roundRect">
            <a:avLst>
              <a:gd name="adj" fmla="val 0"/>
            </a:avLst>
          </a:prstGeom>
          <a:solidFill>
            <a:srgbClr val="EFF6FF">
              <a:alpha val="60000"/>
            </a:srgbClr>
          </a:solidFill>
          <a:ln w="12700" cap="flat" cmpd="sng">
            <a:solidFill>
              <a:srgbClr val="DBEAFE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14400" y="3365500"/>
            <a:ext cx="304800" cy="3048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889000" y="3810000"/>
            <a:ext cx="1524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极致精度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加工精度可达±0.005mm，完美适配微米级公差要求。</a:t>
            </a:r>
          </a:p>
        </p:txBody>
      </p:sp>
      <p:sp>
        <p:nvSpPr>
          <p:cNvPr id="10" name="AutoShape 10"/>
          <p:cNvSpPr/>
          <p:nvPr/>
        </p:nvSpPr>
        <p:spPr>
          <a:xfrm>
            <a:off x="2794000" y="3175000"/>
            <a:ext cx="1778000" cy="1778000"/>
          </a:xfrm>
          <a:prstGeom prst="roundRect">
            <a:avLst>
              <a:gd name="adj" fmla="val 0"/>
            </a:avLst>
          </a:prstGeom>
          <a:solidFill>
            <a:srgbClr val="EFF6FF">
              <a:alpha val="60000"/>
            </a:srgbClr>
          </a:solidFill>
          <a:ln w="12700" cap="flat" cmpd="sng">
            <a:solidFill>
              <a:srgbClr val="DBEAFE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946400" y="3365500"/>
            <a:ext cx="304800" cy="3048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2921000" y="3810000"/>
            <a:ext cx="1524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复合高效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一次装夹完成全工序，大幅缩短生产周期。</a:t>
            </a:r>
          </a:p>
        </p:txBody>
      </p:sp>
      <p:sp>
        <p:nvSpPr>
          <p:cNvPr id="13" name="AutoShape 13"/>
          <p:cNvSpPr/>
          <p:nvPr/>
        </p:nvSpPr>
        <p:spPr>
          <a:xfrm>
            <a:off x="4826000" y="3175000"/>
            <a:ext cx="1778000" cy="1778000"/>
          </a:xfrm>
          <a:prstGeom prst="roundRect">
            <a:avLst>
              <a:gd name="adj" fmla="val 0"/>
            </a:avLst>
          </a:prstGeom>
          <a:solidFill>
            <a:srgbClr val="EFF6FF">
              <a:alpha val="60000"/>
            </a:srgbClr>
          </a:solidFill>
          <a:ln w="12700" cap="flat" cmpd="sng">
            <a:solidFill>
              <a:srgbClr val="DBEAFE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978400" y="3365500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4953000" y="3810000"/>
            <a:ext cx="1524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省料节能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自动送料连续加工，显著提升材料利用率。</a:t>
            </a:r>
          </a:p>
        </p:txBody>
      </p:sp>
      <p:sp>
        <p:nvSpPr>
          <p:cNvPr id="16" name="AutoShape 16"/>
          <p:cNvSpPr/>
          <p:nvPr/>
        </p:nvSpPr>
        <p:spPr>
          <a:xfrm>
            <a:off x="7366000" y="1651000"/>
            <a:ext cx="3556000" cy="40640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0" i="0" u="none" strike="noStrike" dirty="0" err="1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走心机设备示意图</a:t>
            </a:r>
            <a:endParaRPr lang="en-US" sz="1100" dirty="0"/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59317" y="1651000"/>
            <a:ext cx="3562684" cy="415516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平面磨床</a:t>
            </a:r>
            <a:endParaRPr lang="en-US" sz="1100"/>
          </a:p>
        </p:txBody>
      </p:sp>
      <p:cxnSp>
        <p:nvCxnSpPr>
          <p:cNvPr id="3" name="Connector 3"/>
          <p:cNvCxnSpPr/>
          <p:nvPr/>
        </p:nvCxnSpPr>
        <p:spPr>
          <a:xfrm rot="-4092">
            <a:off x="762004" y="1263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AutoShape 4"/>
          <p:cNvSpPr/>
          <p:nvPr/>
        </p:nvSpPr>
        <p:spPr>
          <a:xfrm>
            <a:off x="762000" y="1778000"/>
            <a:ext cx="5334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定义与原理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利用高速旋转的砂轮对工件表面进行精密加工的机床，通过砂轮上无数微小的磨粒进行微量切削，去除工件表面多余材料，从而获得极高精度的平面、尺寸和表面质量，是精密机械加工中的核心设备。</a:t>
            </a:r>
          </a:p>
        </p:txBody>
      </p:sp>
      <p:cxnSp>
        <p:nvCxnSpPr>
          <p:cNvPr id="5" name="Connector 5"/>
          <p:cNvCxnSpPr/>
          <p:nvPr/>
        </p:nvCxnSpPr>
        <p:spPr>
          <a:xfrm rot="-8185">
            <a:off x="762008" y="3549650"/>
            <a:ext cx="533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3F4F6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6" name="AutoShape 6"/>
          <p:cNvSpPr/>
          <p:nvPr/>
        </p:nvSpPr>
        <p:spPr>
          <a:xfrm>
            <a:off x="762000" y="3937000"/>
            <a:ext cx="1651000" cy="1905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52500" y="4191000"/>
            <a:ext cx="355600" cy="3556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889000" y="4699000"/>
            <a:ext cx="1397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微米级精度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实现极高的尺寸控制，保证优异的平面度与平行度公差。</a:t>
            </a:r>
          </a:p>
        </p:txBody>
      </p:sp>
      <p:sp>
        <p:nvSpPr>
          <p:cNvPr id="9" name="AutoShape 9"/>
          <p:cNvSpPr/>
          <p:nvPr/>
        </p:nvSpPr>
        <p:spPr>
          <a:xfrm>
            <a:off x="2603500" y="3937000"/>
            <a:ext cx="1651000" cy="1905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794000" y="4191000"/>
            <a:ext cx="355600" cy="3556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2730500" y="4699000"/>
            <a:ext cx="1397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镜面级表面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加工后表面粗糙度极低，可直接获得镜面般的光洁效果。</a:t>
            </a:r>
          </a:p>
        </p:txBody>
      </p:sp>
      <p:sp>
        <p:nvSpPr>
          <p:cNvPr id="12" name="AutoShape 12"/>
          <p:cNvSpPr/>
          <p:nvPr/>
        </p:nvSpPr>
        <p:spPr>
          <a:xfrm>
            <a:off x="4445000" y="3937000"/>
            <a:ext cx="1651000" cy="1905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635500" y="4191000"/>
            <a:ext cx="355600" cy="3556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4572000" y="4699000"/>
            <a:ext cx="1397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高硬材料适配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可高效加工淬火钢、硬质合金等常规刀具难以切削的材料。</a:t>
            </a:r>
          </a:p>
        </p:txBody>
      </p:sp>
      <p:cxnSp>
        <p:nvCxnSpPr>
          <p:cNvPr id="15" name="Connector 15"/>
          <p:cNvCxnSpPr/>
          <p:nvPr/>
        </p:nvCxnSpPr>
        <p:spPr>
          <a:xfrm rot="5389889">
            <a:off x="4318000" y="3930659"/>
            <a:ext cx="431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AutoShape 16"/>
          <p:cNvSpPr/>
          <p:nvPr/>
        </p:nvSpPr>
        <p:spPr>
          <a:xfrm>
            <a:off x="6731000" y="1778000"/>
            <a:ext cx="4699000" cy="1333500"/>
          </a:xfrm>
          <a:prstGeom prst="roundRect">
            <a:avLst>
              <a:gd name="adj" fmla="val 0"/>
            </a:avLst>
          </a:prstGeom>
          <a:solidFill>
            <a:srgbClr val="EFF6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6731000" y="1778000"/>
            <a:ext cx="76200" cy="1333500"/>
          </a:xfrm>
          <a:prstGeom prst="roundRect">
            <a:avLst>
              <a:gd name="adj" fmla="val 0"/>
            </a:avLst>
          </a:prstGeom>
          <a:solidFill>
            <a:srgbClr val="3B82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985000" y="1968500"/>
            <a:ext cx="406400" cy="4064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7620000" y="1905000"/>
            <a:ext cx="3683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模具制造业：精密成型的基础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广泛用于加工模板、卸料板、模架等关键部件，确保模具型腔的高精度几何形状，是模具制造中不可或缺的精加工工序。</a:t>
            </a:r>
          </a:p>
        </p:txBody>
      </p:sp>
      <p:sp>
        <p:nvSpPr>
          <p:cNvPr id="20" name="AutoShape 20"/>
          <p:cNvSpPr/>
          <p:nvPr/>
        </p:nvSpPr>
        <p:spPr>
          <a:xfrm>
            <a:off x="6731000" y="3365500"/>
            <a:ext cx="4699000" cy="1333500"/>
          </a:xfrm>
          <a:prstGeom prst="roundRect">
            <a:avLst>
              <a:gd name="adj" fmla="val 0"/>
            </a:avLst>
          </a:prstGeom>
          <a:solidFill>
            <a:srgbClr val="FFFBEB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1" name="AutoShape 21"/>
          <p:cNvSpPr/>
          <p:nvPr/>
        </p:nvSpPr>
        <p:spPr>
          <a:xfrm>
            <a:off x="6731000" y="3365500"/>
            <a:ext cx="76200" cy="1333500"/>
          </a:xfrm>
          <a:prstGeom prst="roundRect">
            <a:avLst>
              <a:gd name="adj" fmla="val 0"/>
            </a:avLst>
          </a:prstGeom>
          <a:solidFill>
            <a:srgbClr val="F59E0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6985000" y="3556000"/>
            <a:ext cx="406400" cy="4064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7620000" y="3492500"/>
            <a:ext cx="3683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汽车工业：核心部件的精密加工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加工发动机缸体、缸盖结合面、曲轴轴颈及变速器齿轮端面，保障发动机的气密性和传动系统的平稳运行，提升整车性能。</a:t>
            </a:r>
          </a:p>
        </p:txBody>
      </p:sp>
      <p:sp>
        <p:nvSpPr>
          <p:cNvPr id="24" name="AutoShape 24"/>
          <p:cNvSpPr/>
          <p:nvPr/>
        </p:nvSpPr>
        <p:spPr>
          <a:xfrm>
            <a:off x="6731000" y="4953000"/>
            <a:ext cx="4699000" cy="1333500"/>
          </a:xfrm>
          <a:prstGeom prst="roundRect">
            <a:avLst>
              <a:gd name="adj" fmla="val 0"/>
            </a:avLst>
          </a:prstGeom>
          <a:solidFill>
            <a:srgbClr val="ECFDF5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5" name="AutoShape 25"/>
          <p:cNvSpPr/>
          <p:nvPr/>
        </p:nvSpPr>
        <p:spPr>
          <a:xfrm>
            <a:off x="6731000" y="4953000"/>
            <a:ext cx="76200" cy="1333500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6985000" y="5143500"/>
            <a:ext cx="406400" cy="406400"/>
          </a:xfrm>
          <a:prstGeom prst="rect">
            <a:avLst/>
          </a:prstGeom>
        </p:spPr>
      </p:pic>
      <p:sp>
        <p:nvSpPr>
          <p:cNvPr id="27" name="AutoShape 27"/>
          <p:cNvSpPr/>
          <p:nvPr/>
        </p:nvSpPr>
        <p:spPr>
          <a:xfrm>
            <a:off x="7620000" y="5080000"/>
            <a:ext cx="3683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航空航天：极端工况的极致要求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加工钛合金叶片、起落架结构件等关键部件，满足航空航天领域对材料强度和几何精度的严苛标准，确保飞行安全。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 dirty="0" err="1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特种加工工艺：电火花</a:t>
            </a:r>
            <a:r>
              <a:rPr lang="en-US" sz="3200" b="1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(EDM) &amp; </a:t>
            </a:r>
            <a:r>
              <a:rPr lang="en-US" sz="3200" b="1" i="0" u="none" strike="noStrike" dirty="0" err="1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线切割</a:t>
            </a:r>
            <a:r>
              <a:rPr lang="en-US" sz="3200" b="1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(WEDM)</a:t>
            </a:r>
            <a:endParaRPr lang="en-US" sz="1100" dirty="0"/>
          </a:p>
        </p:txBody>
      </p:sp>
      <p:cxnSp>
        <p:nvCxnSpPr>
          <p:cNvPr id="3" name="Connector 3"/>
          <p:cNvCxnSpPr/>
          <p:nvPr/>
        </p:nvCxnSpPr>
        <p:spPr>
          <a:xfrm rot="-4092">
            <a:off x="762004" y="13271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1F2329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AutoShape 4"/>
          <p:cNvSpPr/>
          <p:nvPr/>
        </p:nvSpPr>
        <p:spPr>
          <a:xfrm>
            <a:off x="762000" y="1778000"/>
            <a:ext cx="5080000" cy="2286000"/>
          </a:xfrm>
          <a:prstGeom prst="roundRect">
            <a:avLst>
              <a:gd name="adj" fmla="val 0"/>
            </a:avLst>
          </a:prstGeom>
          <a:solidFill>
            <a:srgbClr val="3B82F6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778000"/>
            <a:ext cx="76200" cy="2286000"/>
          </a:xfrm>
          <a:prstGeom prst="roundRect">
            <a:avLst>
              <a:gd name="adj" fmla="val 0"/>
            </a:avLst>
          </a:prstGeom>
          <a:solidFill>
            <a:srgbClr val="3B82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1079500" y="1968500"/>
            <a:ext cx="457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B82F6"/>
                </a:solidFill>
                <a:latin typeface="Noto Sans SC"/>
                <a:ea typeface="Noto Sans SC"/>
                <a:cs typeface="Noto Sans SC"/>
                <a:sym typeface="Noto Sans SC"/>
              </a:rPr>
              <a:t>01. 电火花加工 (EDM)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9683">
            <a:off x="1079509" y="2470150"/>
            <a:ext cx="4508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B82F6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1079500" y="2603500"/>
            <a:ext cx="457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核心原理：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基于脉冲放电产生的局部高温，瞬间熔化并蚀除导电材料，实现无接触加工。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关键特性：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可加工淬火钢、硬质合金等超硬导电材料，擅长复杂型腔模具制造；但存在电极损耗，整体加工效率偏低。</a:t>
            </a:r>
          </a:p>
        </p:txBody>
      </p:sp>
      <p:sp>
        <p:nvSpPr>
          <p:cNvPr id="9" name="AutoShape 9"/>
          <p:cNvSpPr/>
          <p:nvPr/>
        </p:nvSpPr>
        <p:spPr>
          <a:xfrm>
            <a:off x="762000" y="4318000"/>
            <a:ext cx="5080000" cy="2286000"/>
          </a:xfrm>
          <a:prstGeom prst="roundRect">
            <a:avLst>
              <a:gd name="adj" fmla="val 0"/>
            </a:avLst>
          </a:prstGeom>
          <a:solidFill>
            <a:srgbClr val="4B5563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762000" y="4318000"/>
            <a:ext cx="76200" cy="2286000"/>
          </a:xfrm>
          <a:prstGeom prst="roundRect">
            <a:avLst>
              <a:gd name="adj" fmla="val 0"/>
            </a:avLst>
          </a:prstGeom>
          <a:solidFill>
            <a:srgbClr val="4B556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1079500" y="4508500"/>
            <a:ext cx="457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02. 电火花线切割 (WEDM)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9683">
            <a:off x="1079509" y="5010150"/>
            <a:ext cx="4508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4B5563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1079500" y="5143500"/>
            <a:ext cx="457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核心原理：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利用连续移动的细金属丝（钼丝、铜丝）作为电极，通过脉冲放电对工件进行切割成型。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关键特性：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能加工极薄、极细的复杂轮廓，精度高、材料利用率好；局限性在于仅能加工通孔，无法加工盲孔结构。</a:t>
            </a:r>
          </a:p>
        </p:txBody>
      </p:sp>
      <p:sp>
        <p:nvSpPr>
          <p:cNvPr id="14" name="AutoShape 14"/>
          <p:cNvSpPr/>
          <p:nvPr/>
        </p:nvSpPr>
        <p:spPr>
          <a:xfrm>
            <a:off x="6350000" y="1778000"/>
            <a:ext cx="4318000" cy="2286000"/>
          </a:xfrm>
          <a:prstGeom prst="roundRect">
            <a:avLst>
              <a:gd name="adj" fmla="val 0"/>
            </a:avLst>
          </a:prstGeom>
          <a:solidFill>
            <a:srgbClr val="E5E7E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0" i="0" u="none" strike="noStrike" dirty="0" err="1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请插入电火花加工</a:t>
            </a:r>
            <a:r>
              <a:rPr lang="en-US" sz="1400" b="0" i="0" u="none" strike="noStrike" dirty="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(EDM)</a:t>
            </a:r>
            <a:r>
              <a:rPr lang="en-US" sz="1400" b="0" i="0" u="none" strike="noStrike" dirty="0" err="1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图片</a:t>
            </a:r>
            <a:endParaRPr lang="en-US" sz="1100" dirty="0"/>
          </a:p>
        </p:txBody>
      </p:sp>
      <p:sp>
        <p:nvSpPr>
          <p:cNvPr id="15" name="AutoShape 15"/>
          <p:cNvSpPr/>
          <p:nvPr/>
        </p:nvSpPr>
        <p:spPr>
          <a:xfrm>
            <a:off x="6350000" y="4318000"/>
            <a:ext cx="4318000" cy="2286000"/>
          </a:xfrm>
          <a:prstGeom prst="roundRect">
            <a:avLst>
              <a:gd name="adj" fmla="val 0"/>
            </a:avLst>
          </a:prstGeom>
          <a:solidFill>
            <a:srgbClr val="E5E7E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0" i="0" u="none" strike="noStrike" dirty="0" err="1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请插入电火花线切割</a:t>
            </a:r>
            <a:r>
              <a:rPr lang="en-US" sz="1400" b="0" i="0" u="none" strike="noStrike" dirty="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(WEDM)</a:t>
            </a:r>
            <a:r>
              <a:rPr lang="en-US" sz="1400" b="0" i="0" u="none" strike="noStrike" dirty="0" err="1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图片</a:t>
            </a:r>
            <a:endParaRPr lang="en-US" sz="1100" dirty="0"/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00" y="1777998"/>
            <a:ext cx="4318000" cy="228600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4"/>
          <a:srcRect t="6901"/>
          <a:stretch/>
        </p:blipFill>
        <p:spPr>
          <a:xfrm>
            <a:off x="6350000" y="4317999"/>
            <a:ext cx="4318000" cy="228600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 dirty="0" err="1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特种加工工艺：激光切割</a:t>
            </a:r>
            <a:r>
              <a:rPr lang="en-US" sz="3200" b="1" i="0" u="none" strike="noStrike" dirty="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 &amp; 3D打印</a:t>
            </a:r>
            <a:endParaRPr lang="en-US" sz="1100" dirty="0"/>
          </a:p>
        </p:txBody>
      </p:sp>
      <p:cxnSp>
        <p:nvCxnSpPr>
          <p:cNvPr id="3" name="Connector 3"/>
          <p:cNvCxnSpPr/>
          <p:nvPr/>
        </p:nvCxnSpPr>
        <p:spPr>
          <a:xfrm rot="-4092">
            <a:off x="762004" y="1263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AutoShape 4"/>
          <p:cNvSpPr/>
          <p:nvPr/>
        </p:nvSpPr>
        <p:spPr>
          <a:xfrm>
            <a:off x="762000" y="1651000"/>
            <a:ext cx="5588000" cy="2222500"/>
          </a:xfrm>
          <a:prstGeom prst="roundRect">
            <a:avLst>
              <a:gd name="adj" fmla="val 0"/>
            </a:avLst>
          </a:prstGeom>
          <a:solidFill>
            <a:srgbClr val="3B82F6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76200" cy="2222500"/>
          </a:xfrm>
          <a:prstGeom prst="roundRect">
            <a:avLst>
              <a:gd name="adj" fmla="val 0"/>
            </a:avLst>
          </a:prstGeom>
          <a:solidFill>
            <a:srgbClr val="3B82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1016000" y="1778000"/>
            <a:ext cx="508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B82F6"/>
                </a:solidFill>
                <a:latin typeface="Noto Sans SC"/>
                <a:ea typeface="Noto Sans SC"/>
                <a:cs typeface="Noto Sans SC"/>
                <a:sym typeface="Noto Sans SC"/>
              </a:rPr>
              <a:t>01 激光切割：高精度热切割技术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8594">
            <a:off x="1016008" y="2279650"/>
            <a:ext cx="508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B82F6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1016000" y="2413000"/>
            <a:ext cx="5080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核心原理：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利用聚焦后的高能量密度激光束瞬间熔化或气化材料，配合辅助气体吹除熔渣形成切口。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4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特点总结：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优势为切割速度快、切口窄且平整、柔性高；但对铜、铝等高反射率材料加工难度大，且设备成本较高。</a:t>
            </a:r>
          </a:p>
        </p:txBody>
      </p:sp>
      <p:sp>
        <p:nvSpPr>
          <p:cNvPr id="9" name="AutoShape 9"/>
          <p:cNvSpPr/>
          <p:nvPr/>
        </p:nvSpPr>
        <p:spPr>
          <a:xfrm>
            <a:off x="762000" y="4191000"/>
            <a:ext cx="5588000" cy="2222500"/>
          </a:xfrm>
          <a:prstGeom prst="roundRect">
            <a:avLst>
              <a:gd name="adj" fmla="val 0"/>
            </a:avLst>
          </a:prstGeom>
          <a:solidFill>
            <a:srgbClr val="F97316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762000" y="4191000"/>
            <a:ext cx="76200" cy="2222500"/>
          </a:xfrm>
          <a:prstGeom prst="roundRect">
            <a:avLst>
              <a:gd name="adj" fmla="val 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1016000" y="4318000"/>
            <a:ext cx="508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97316"/>
                </a:solidFill>
                <a:latin typeface="Noto Sans SC"/>
                <a:ea typeface="Noto Sans SC"/>
                <a:cs typeface="Noto Sans SC"/>
                <a:sym typeface="Noto Sans SC"/>
              </a:rPr>
              <a:t>02 3D打印：数字化增材制造技术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8594">
            <a:off x="1016008" y="4819650"/>
            <a:ext cx="508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97316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1016000" y="4953000"/>
            <a:ext cx="5080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核心原理：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基于数字模型，通过逐层累加树脂、金属粉末等材料的方式，将虚拟设计转化为实体零件。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4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特点总结：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可实现传统工艺难以加工的复杂几何结构，材料利用率极高；但表面精度和成型效率有待提升，量产成本偏高。</a:t>
            </a:r>
          </a:p>
        </p:txBody>
      </p:sp>
      <p:sp>
        <p:nvSpPr>
          <p:cNvPr id="14" name="AutoShape 14"/>
          <p:cNvSpPr/>
          <p:nvPr/>
        </p:nvSpPr>
        <p:spPr>
          <a:xfrm>
            <a:off x="7366000" y="1651000"/>
            <a:ext cx="3556000" cy="22225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0" i="0" u="none" strike="noStrike" dirty="0" err="1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激光切割机示意图</a:t>
            </a:r>
            <a:endParaRPr lang="en-US" sz="1100" dirty="0"/>
          </a:p>
        </p:txBody>
      </p:sp>
      <p:sp>
        <p:nvSpPr>
          <p:cNvPr id="15" name="AutoShape 15"/>
          <p:cNvSpPr/>
          <p:nvPr/>
        </p:nvSpPr>
        <p:spPr>
          <a:xfrm>
            <a:off x="7366000" y="4191000"/>
            <a:ext cx="3556000" cy="22225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0" i="0" u="none" strike="noStrike" dirty="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3D打印机示意图</a:t>
            </a:r>
            <a:endParaRPr lang="en-US" sz="1100" dirty="0"/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6000" y="1651000"/>
            <a:ext cx="3556000" cy="222250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6000" y="4191000"/>
            <a:ext cx="3556000" cy="2222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加工成本估算实用方法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524000"/>
            <a:ext cx="5334000" cy="889000"/>
          </a:xfrm>
          <a:prstGeom prst="roundRect">
            <a:avLst>
              <a:gd name="adj" fmla="val 0"/>
            </a:avLst>
          </a:prstGeom>
          <a:solidFill>
            <a:srgbClr val="3B82F6">
              <a:alpha val="10000"/>
            </a:srgbClr>
          </a:solidFill>
          <a:ln w="12700" cap="flat" cmpd="sng">
            <a:solidFill>
              <a:srgbClr val="3B82F6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889000" y="1651000"/>
            <a:ext cx="508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2563EB"/>
                </a:solidFill>
                <a:latin typeface="Noto Sans SC"/>
                <a:ea typeface="Noto Sans SC"/>
                <a:cs typeface="Noto Sans SC"/>
                <a:sym typeface="Noto Sans SC"/>
              </a:rPr>
              <a:t>核心公式：总成本 = 材料成本 + 加工成本 + 附加费用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科学拆解成本结构，精准把控每一项费用构成，是实现合理定价与利润控制的基础。</a:t>
            </a:r>
          </a:p>
        </p:txBody>
      </p:sp>
      <p:sp>
        <p:nvSpPr>
          <p:cNvPr id="5" name="AutoShape 5"/>
          <p:cNvSpPr/>
          <p:nvPr/>
        </p:nvSpPr>
        <p:spPr>
          <a:xfrm>
            <a:off x="762000" y="2794000"/>
            <a:ext cx="5334000" cy="9525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89000" y="29210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97000" y="2857500"/>
            <a:ext cx="4572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01 材料成本：原料与损耗的综合核算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计算公式为：材料费 = 毛坯重量 × 材料单价 × (1 + 损耗率)。需重点核算毛坯下料的实际重量，以及锯切、热处理等工艺环节的材料损耗。</a:t>
            </a:r>
          </a:p>
        </p:txBody>
      </p:sp>
      <p:sp>
        <p:nvSpPr>
          <p:cNvPr id="8" name="AutoShape 8"/>
          <p:cNvSpPr/>
          <p:nvPr/>
        </p:nvSpPr>
        <p:spPr>
          <a:xfrm>
            <a:off x="762000" y="3937000"/>
            <a:ext cx="5334000" cy="10795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89000" y="4064000"/>
            <a:ext cx="304800" cy="3048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397000" y="4000500"/>
            <a:ext cx="4572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02 加工成本：时间与设备费率的乘积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公式：加工成本 = 总加工时间 × 机床小时费率。普通3轴CNC约100-300元/时，4/5轴高端设备可达300-800元/时，需结合实际工序时长计算。</a:t>
            </a:r>
          </a:p>
        </p:txBody>
      </p:sp>
      <p:sp>
        <p:nvSpPr>
          <p:cNvPr id="11" name="AutoShape 11"/>
          <p:cNvSpPr/>
          <p:nvPr/>
        </p:nvSpPr>
        <p:spPr>
          <a:xfrm>
            <a:off x="762000" y="5207000"/>
            <a:ext cx="5334000" cy="10795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89000" y="5334000"/>
            <a:ext cx="304800" cy="3048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1397000" y="5270500"/>
            <a:ext cx="4572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03 附加费用：隐性成本与利润的覆盖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涵盖数控编程费、专用刀具与夹具损耗、表面处理（氧化/电镀/喷涂），以及企业管理分摊、运输物流和合理的利润空间。</a:t>
            </a:r>
          </a:p>
        </p:txBody>
      </p:sp>
      <p:cxnSp>
        <p:nvCxnSpPr>
          <p:cNvPr id="14" name="Connector 14"/>
          <p:cNvCxnSpPr/>
          <p:nvPr/>
        </p:nvCxnSpPr>
        <p:spPr>
          <a:xfrm rot="5390450">
            <a:off x="4064000" y="4057659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6604000" y="1778000"/>
            <a:ext cx="4826000" cy="1333500"/>
          </a:xfrm>
          <a:prstGeom prst="roundRect">
            <a:avLst>
              <a:gd name="adj" fmla="val 0"/>
            </a:avLst>
          </a:prstGeom>
          <a:solidFill>
            <a:srgbClr val="EFF6FF">
              <a:alpha val="100000"/>
            </a:srgbClr>
          </a:solidFill>
          <a:ln w="12700" cap="flat" cmpd="sng">
            <a:solidFill>
              <a:srgbClr val="3B82F6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794500" y="1968500"/>
            <a:ext cx="406400" cy="4064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7366000" y="1905000"/>
            <a:ext cx="3873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小件、简单形状：倍率速算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结构简单、加工工序少的小型零件，总成本通常约为</a:t>
            </a:r>
            <a:r>
              <a:rPr lang="en-US" sz="1300" b="1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材料费的 2-3 倍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，该方法适用于常规标准件、轴类件的快速初步报价。</a:t>
            </a:r>
          </a:p>
        </p:txBody>
      </p:sp>
      <p:sp>
        <p:nvSpPr>
          <p:cNvPr id="18" name="AutoShape 18"/>
          <p:cNvSpPr/>
          <p:nvPr/>
        </p:nvSpPr>
        <p:spPr>
          <a:xfrm>
            <a:off x="6604000" y="3429000"/>
            <a:ext cx="4826000" cy="1333500"/>
          </a:xfrm>
          <a:prstGeom prst="roundRect">
            <a:avLst>
              <a:gd name="adj" fmla="val 0"/>
            </a:avLst>
          </a:prstGeom>
          <a:solidFill>
            <a:srgbClr val="FFFBEB">
              <a:alpha val="100000"/>
            </a:srgbClr>
          </a:solidFill>
          <a:ln w="12700" cap="flat" cmpd="sng">
            <a:solidFill>
              <a:srgbClr val="F59E0B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6794500" y="3619500"/>
            <a:ext cx="406400" cy="4064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7366000" y="3556000"/>
            <a:ext cx="3873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大件、复杂形状：材料主导定价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大型机架、箱体类结构件，或复杂型腔模具，材料成本占比极高，总成本约为</a:t>
            </a:r>
            <a:r>
              <a:rPr lang="en-US" sz="1300" b="1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材料费的 1-1.5 倍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，加工费占比相对有限。</a:t>
            </a:r>
          </a:p>
        </p:txBody>
      </p:sp>
      <p:sp>
        <p:nvSpPr>
          <p:cNvPr id="21" name="AutoShape 21"/>
          <p:cNvSpPr/>
          <p:nvPr/>
        </p:nvSpPr>
        <p:spPr>
          <a:xfrm>
            <a:off x="6604000" y="5080000"/>
            <a:ext cx="4826000" cy="1333500"/>
          </a:xfrm>
          <a:prstGeom prst="roundRect">
            <a:avLst>
              <a:gd name="adj" fmla="val 0"/>
            </a:avLst>
          </a:prstGeom>
          <a:solidFill>
            <a:srgbClr val="FEF2F2">
              <a:alpha val="100000"/>
            </a:srgbClr>
          </a:solidFill>
          <a:ln w="12700" cap="flat" cmpd="sng">
            <a:solidFill>
              <a:srgbClr val="EF4444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6794500" y="5270500"/>
            <a:ext cx="406400" cy="4064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7366000" y="5207000"/>
            <a:ext cx="3873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高精、难加工材料：技术溢价驱动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钛合金、高温合金等难切削材料，或微米级精度、镜面抛光要求的零件，总成本可达</a:t>
            </a:r>
            <a:r>
              <a:rPr lang="en-US" sz="1300" b="1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材料费的 5-10 倍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，加工难度决定最终溢价。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D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899999">
            <a:off x="9144000" y="4064000"/>
            <a:ext cx="3810000" cy="3810000"/>
          </a:xfrm>
          <a:prstGeom prst="triangle">
            <a:avLst/>
          </a:prstGeom>
          <a:solidFill>
            <a:srgbClr val="FFFFFF">
              <a:alpha val="3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 rot="-300000">
            <a:off x="-635000" y="5334000"/>
            <a:ext cx="3175000" cy="2286000"/>
          </a:xfrm>
          <a:prstGeom prst="roundRect">
            <a:avLst>
              <a:gd name="adj" fmla="val 0"/>
            </a:avLst>
          </a:prstGeom>
          <a:solidFill>
            <a:srgbClr val="FFFFFF">
              <a:alpha val="3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0" y="2667000"/>
            <a:ext cx="12192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60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感谢观看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5588000" y="4191000"/>
            <a:ext cx="1016000" cy="50800"/>
          </a:xfrm>
          <a:prstGeom prst="roundRect">
            <a:avLst>
              <a:gd name="adj" fmla="val 0"/>
            </a:avLst>
          </a:prstGeom>
          <a:solidFill>
            <a:srgbClr val="F39C12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0" y="4699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16666"/>
              </a:lnSpc>
              <a:defRPr/>
            </a:pPr>
            <a:r>
              <a:rPr lang="en-US" sz="2000" b="0" i="0" u="none" strike="noStrike">
                <a:solidFill>
                  <a:srgbClr val="ECF0F1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特吉学院 · 赋能每一次制造</a:t>
            </a:r>
            <a:endParaRPr lang="en-US" sz="1100"/>
          </a:p>
          <a:p>
            <a:pPr marL="0" indent="0" algn="ctr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ECF0F1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持续探索制造边界，共创工业技术新未来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目录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206500"/>
            <a:ext cx="508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CONTENTS</a:t>
            </a: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 rot="-4092">
            <a:off x="762004" y="1644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" name="AutoShape 5"/>
          <p:cNvSpPr/>
          <p:nvPr/>
        </p:nvSpPr>
        <p:spPr>
          <a:xfrm>
            <a:off x="762000" y="2159000"/>
            <a:ext cx="2413000" cy="3048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762000" y="2159000"/>
            <a:ext cx="2413000" cy="50800"/>
          </a:xfrm>
          <a:prstGeom prst="roundRect">
            <a:avLst>
              <a:gd name="adj" fmla="val 0"/>
            </a:avLst>
          </a:prstGeom>
          <a:solidFill>
            <a:srgbClr val="37415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7" name="AutoShape 7"/>
          <p:cNvSpPr/>
          <p:nvPr/>
        </p:nvSpPr>
        <p:spPr>
          <a:xfrm>
            <a:off x="889000" y="2413000"/>
            <a:ext cx="215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01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20221">
            <a:off x="889019" y="3295650"/>
            <a:ext cx="215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889000" y="3492500"/>
            <a:ext cx="2159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CNC加工技术深化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889000" y="4254500"/>
            <a:ext cx="215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系统、策略与刀具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3429000" y="2159000"/>
            <a:ext cx="2413000" cy="3048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3429000" y="2159000"/>
            <a:ext cx="2413000" cy="50800"/>
          </a:xfrm>
          <a:prstGeom prst="roundRect">
            <a:avLst>
              <a:gd name="adj" fmla="val 0"/>
            </a:avLst>
          </a:prstGeom>
          <a:solidFill>
            <a:srgbClr val="37415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13" name="AutoShape 13"/>
          <p:cNvSpPr/>
          <p:nvPr/>
        </p:nvSpPr>
        <p:spPr>
          <a:xfrm>
            <a:off x="3556000" y="2413000"/>
            <a:ext cx="215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02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-20221">
            <a:off x="3556019" y="3295650"/>
            <a:ext cx="215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3556000" y="3492500"/>
            <a:ext cx="2159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传统与精密加工工艺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3556000" y="4254500"/>
            <a:ext cx="215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PG加工、JG加工、铣床、车床、走心机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096000" y="2159000"/>
            <a:ext cx="2413000" cy="3048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18" name="AutoShape 18"/>
          <p:cNvSpPr/>
          <p:nvPr/>
        </p:nvSpPr>
        <p:spPr>
          <a:xfrm>
            <a:off x="6096000" y="2159000"/>
            <a:ext cx="2413000" cy="50800"/>
          </a:xfrm>
          <a:prstGeom prst="roundRect">
            <a:avLst>
              <a:gd name="adj" fmla="val 0"/>
            </a:avLst>
          </a:prstGeom>
          <a:solidFill>
            <a:srgbClr val="37415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19" name="AutoShape 19"/>
          <p:cNvSpPr/>
          <p:nvPr/>
        </p:nvSpPr>
        <p:spPr>
          <a:xfrm>
            <a:off x="6223000" y="2413000"/>
            <a:ext cx="215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03</a:t>
            </a:r>
            <a:endParaRPr lang="en-US" sz="1100"/>
          </a:p>
        </p:txBody>
      </p:sp>
      <p:cxnSp>
        <p:nvCxnSpPr>
          <p:cNvPr id="20" name="Connector 20"/>
          <p:cNvCxnSpPr/>
          <p:nvPr/>
        </p:nvCxnSpPr>
        <p:spPr>
          <a:xfrm rot="-20221">
            <a:off x="6223019" y="3295650"/>
            <a:ext cx="215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1" name="AutoShape 21"/>
          <p:cNvSpPr/>
          <p:nvPr/>
        </p:nvSpPr>
        <p:spPr>
          <a:xfrm>
            <a:off x="6223000" y="3492500"/>
            <a:ext cx="2159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特种加工工艺详解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6223000" y="4254500"/>
            <a:ext cx="215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EDM、WEDM、激光与3D打印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8763000" y="2159000"/>
            <a:ext cx="2413000" cy="3048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24" name="AutoShape 24"/>
          <p:cNvSpPr/>
          <p:nvPr/>
        </p:nvSpPr>
        <p:spPr>
          <a:xfrm>
            <a:off x="8763000" y="2159000"/>
            <a:ext cx="2413000" cy="50800"/>
          </a:xfrm>
          <a:prstGeom prst="roundRect">
            <a:avLst>
              <a:gd name="adj" fmla="val 0"/>
            </a:avLst>
          </a:prstGeom>
          <a:solidFill>
            <a:srgbClr val="37415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25" name="AutoShape 25"/>
          <p:cNvSpPr/>
          <p:nvPr/>
        </p:nvSpPr>
        <p:spPr>
          <a:xfrm>
            <a:off x="8890000" y="2413000"/>
            <a:ext cx="215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04</a:t>
            </a:r>
            <a:endParaRPr lang="en-US" sz="1100"/>
          </a:p>
        </p:txBody>
      </p:sp>
      <p:cxnSp>
        <p:nvCxnSpPr>
          <p:cNvPr id="26" name="Connector 26"/>
          <p:cNvCxnSpPr/>
          <p:nvPr/>
        </p:nvCxnSpPr>
        <p:spPr>
          <a:xfrm rot="-20221">
            <a:off x="8890019" y="3295650"/>
            <a:ext cx="215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7" name="AutoShape 27"/>
          <p:cNvSpPr/>
          <p:nvPr/>
        </p:nvSpPr>
        <p:spPr>
          <a:xfrm>
            <a:off x="8890000" y="3492500"/>
            <a:ext cx="2159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加工成本估算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8890000" y="4254500"/>
            <a:ext cx="215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实用方法与技巧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762000" y="5461000"/>
            <a:ext cx="10414000" cy="6350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pic>
        <p:nvPicPr>
          <p:cNvPr id="30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16000" y="5626100"/>
            <a:ext cx="304800" cy="304800"/>
          </a:xfrm>
          <a:prstGeom prst="rect">
            <a:avLst/>
          </a:prstGeom>
        </p:spPr>
      </p:pic>
      <p:sp>
        <p:nvSpPr>
          <p:cNvPr id="31" name="AutoShape 31"/>
          <p:cNvSpPr/>
          <p:nvPr/>
        </p:nvSpPr>
        <p:spPr>
          <a:xfrm>
            <a:off x="1524000" y="5461000"/>
            <a:ext cx="939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核心目标：通过系统的技术梳理与实战方法学习，建立完整的精密加工工艺与成本管控知识体系。</a:t>
            </a:r>
            <a:endParaRPr lang="en-US"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CNC加工技术深化：系统对比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270000"/>
            <a:ext cx="10668000" cy="12700"/>
          </a:xfrm>
          <a:prstGeom prst="roundRect">
            <a:avLst>
              <a:gd name="adj" fmla="val 0"/>
            </a:avLst>
          </a:prstGeom>
          <a:solidFill>
            <a:srgbClr val="E5E7E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588000" cy="24130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778000"/>
            <a:ext cx="76200" cy="2413000"/>
          </a:xfrm>
          <a:prstGeom prst="roundRect">
            <a:avLst>
              <a:gd name="adj" fmla="val 0"/>
            </a:avLst>
          </a:prstGeom>
          <a:solidFill>
            <a:srgbClr val="37415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1079500" y="1968500"/>
            <a:ext cx="508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 dirty="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FANUC (</a:t>
            </a:r>
            <a:r>
              <a:rPr lang="en-US" sz="2000" b="1" i="0" u="none" strike="noStrike" dirty="0" err="1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发那科</a:t>
            </a:r>
            <a:r>
              <a:rPr lang="en-US" sz="2000" b="1" i="0" u="none" strike="noStrike" dirty="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)：</a:t>
            </a:r>
            <a:r>
              <a:rPr lang="en-US" sz="2000" b="1" i="0" u="none" strike="noStrike" dirty="0" err="1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中高端市场标杆</a:t>
            </a:r>
            <a:endParaRPr lang="en-US" sz="1100" dirty="0"/>
          </a:p>
        </p:txBody>
      </p:sp>
      <p:cxnSp>
        <p:nvCxnSpPr>
          <p:cNvPr id="7" name="Connector 7"/>
          <p:cNvCxnSpPr/>
          <p:nvPr/>
        </p:nvCxnSpPr>
        <p:spPr>
          <a:xfrm rot="-8594">
            <a:off x="1079508" y="2533650"/>
            <a:ext cx="508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1079500" y="2667000"/>
            <a:ext cx="5080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核心优势：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以高可靠性、高精度和极佳的系统稳定性著称，操作界面友好，维护简便，是全球市场占有率最高的数控系统之一。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4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适用场景：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广泛应用于通用机械加工、汽车零部件制造、精密模具加工等标准化、批量化生产场景。</a:t>
            </a:r>
          </a:p>
        </p:txBody>
      </p:sp>
      <p:sp>
        <p:nvSpPr>
          <p:cNvPr id="9" name="AutoShape 9"/>
          <p:cNvSpPr/>
          <p:nvPr/>
        </p:nvSpPr>
        <p:spPr>
          <a:xfrm>
            <a:off x="762000" y="4445000"/>
            <a:ext cx="5588000" cy="2159000"/>
          </a:xfrm>
          <a:prstGeom prst="roundRect">
            <a:avLst>
              <a:gd name="adj" fmla="val 0"/>
            </a:avLst>
          </a:prstGeom>
          <a:solidFill>
            <a:srgbClr val="EFF6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762000" y="4445000"/>
            <a:ext cx="76200" cy="2159000"/>
          </a:xfrm>
          <a:prstGeom prst="roundRect">
            <a:avLst>
              <a:gd name="adj" fmla="val 0"/>
            </a:avLst>
          </a:prstGeom>
          <a:solidFill>
            <a:srgbClr val="2563E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1079500" y="4635500"/>
            <a:ext cx="508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 dirty="0">
                <a:solidFill>
                  <a:srgbClr val="1E40AF"/>
                </a:solidFill>
                <a:latin typeface="Noto Sans SC"/>
                <a:ea typeface="Noto Sans SC"/>
                <a:cs typeface="Noto Sans SC"/>
                <a:sym typeface="Noto Sans SC"/>
              </a:rPr>
              <a:t>SIEMENS (</a:t>
            </a:r>
            <a:r>
              <a:rPr lang="en-US" sz="2000" b="1" i="0" u="none" strike="noStrike" dirty="0" err="1">
                <a:solidFill>
                  <a:srgbClr val="1E40AF"/>
                </a:solidFill>
                <a:latin typeface="Noto Sans SC"/>
                <a:ea typeface="Noto Sans SC"/>
                <a:cs typeface="Noto Sans SC"/>
                <a:sym typeface="Noto Sans SC"/>
              </a:rPr>
              <a:t>西门子</a:t>
            </a:r>
            <a:r>
              <a:rPr lang="en-US" sz="2000" b="1" i="0" u="none" strike="noStrike" dirty="0">
                <a:solidFill>
                  <a:srgbClr val="1E40AF"/>
                </a:solidFill>
                <a:latin typeface="Noto Sans SC"/>
                <a:ea typeface="Noto Sans SC"/>
                <a:cs typeface="Noto Sans SC"/>
                <a:sym typeface="Noto Sans SC"/>
              </a:rPr>
              <a:t>)：</a:t>
            </a:r>
            <a:r>
              <a:rPr lang="en-US" sz="2000" b="1" i="0" u="none" strike="noStrike" dirty="0" err="1">
                <a:solidFill>
                  <a:srgbClr val="1E40AF"/>
                </a:solidFill>
                <a:latin typeface="Noto Sans SC"/>
                <a:ea typeface="Noto Sans SC"/>
                <a:cs typeface="Noto Sans SC"/>
                <a:sym typeface="Noto Sans SC"/>
              </a:rPr>
              <a:t>高端智能领航者</a:t>
            </a:r>
            <a:endParaRPr lang="en-US" sz="1100" dirty="0"/>
          </a:p>
        </p:txBody>
      </p:sp>
      <p:cxnSp>
        <p:nvCxnSpPr>
          <p:cNvPr id="12" name="Connector 12"/>
          <p:cNvCxnSpPr/>
          <p:nvPr/>
        </p:nvCxnSpPr>
        <p:spPr>
          <a:xfrm rot="-8594">
            <a:off x="1079508" y="5200650"/>
            <a:ext cx="508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FDBF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1079500" y="5334000"/>
            <a:ext cx="5080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>
                <a:solidFill>
                  <a:srgbClr val="1E40AF"/>
                </a:solidFill>
                <a:latin typeface="Noto Sans SC"/>
                <a:ea typeface="Noto Sans SC"/>
                <a:cs typeface="Noto Sans SC"/>
                <a:sym typeface="Noto Sans SC"/>
              </a:rPr>
              <a:t>核心优势：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系统开放性极强，支持复杂多轴联动控制与二次开发，功能强大且智能化程度高，可深度集成工业自动化生态。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400" b="1" i="0" u="none" strike="noStrike">
                <a:solidFill>
                  <a:srgbClr val="1E40AF"/>
                </a:solidFill>
                <a:latin typeface="Noto Sans SC"/>
                <a:ea typeface="Noto Sans SC"/>
                <a:cs typeface="Noto Sans SC"/>
                <a:sym typeface="Noto Sans SC"/>
              </a:rPr>
              <a:t>适用场景：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聚焦航空航天、精密光学仪器、大型复杂机床及智能工厂数字化产线的高端制造领域。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9300" y="1879192"/>
            <a:ext cx="4270700" cy="2311808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9300" y="4445001"/>
            <a:ext cx="4270700" cy="2032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CNC加工技术深化：加工策略</a:t>
            </a:r>
            <a:endParaRPr lang="en-US" sz="1100"/>
          </a:p>
        </p:txBody>
      </p:sp>
      <p:cxnSp>
        <p:nvCxnSpPr>
          <p:cNvPr id="3" name="Connector 3"/>
          <p:cNvCxnSpPr/>
          <p:nvPr/>
        </p:nvCxnSpPr>
        <p:spPr>
          <a:xfrm rot="-4092">
            <a:off x="762004" y="1263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74151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AutoShape 4"/>
          <p:cNvSpPr/>
          <p:nvPr/>
        </p:nvSpPr>
        <p:spPr>
          <a:xfrm>
            <a:off x="762000" y="1778000"/>
            <a:ext cx="5334000" cy="2349500"/>
          </a:xfrm>
          <a:prstGeom prst="roundRect">
            <a:avLst>
              <a:gd name="adj" fmla="val 0"/>
            </a:avLst>
          </a:prstGeom>
          <a:solidFill>
            <a:srgbClr val="2563EB">
              <a:alpha val="6000"/>
            </a:srgbClr>
          </a:solidFill>
          <a:ln w="12700" cap="flat" cmpd="sng">
            <a:solidFill>
              <a:srgbClr val="2563EB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778000"/>
            <a:ext cx="50800" cy="2349500"/>
          </a:xfrm>
          <a:prstGeom prst="roundRect">
            <a:avLst>
              <a:gd name="adj" fmla="val 0"/>
            </a:avLst>
          </a:prstGeom>
          <a:solidFill>
            <a:srgbClr val="2563E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1016000" y="1968500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2563EB"/>
                </a:solidFill>
                <a:latin typeface="Noto Sans SC"/>
                <a:ea typeface="Noto Sans SC"/>
                <a:cs typeface="Noto Sans SC"/>
                <a:sym typeface="Noto Sans SC"/>
              </a:rPr>
              <a:t>01. 粗加工 (Roughing)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9046">
            <a:off x="1016008" y="25336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2563EB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1016000" y="2667000"/>
            <a:ext cx="4826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核心目标：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以最高效率去除大部分加工余量，缩短加工时间，降低加工成本。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4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执行要点：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采用大切削深度、大进给量与中等切削速度；优选韧性好、强度高的刀具，抵抗冲击载荷。</a:t>
            </a:r>
          </a:p>
        </p:txBody>
      </p:sp>
      <p:sp>
        <p:nvSpPr>
          <p:cNvPr id="9" name="AutoShape 9"/>
          <p:cNvSpPr/>
          <p:nvPr/>
        </p:nvSpPr>
        <p:spPr>
          <a:xfrm>
            <a:off x="762000" y="4318000"/>
            <a:ext cx="5334000" cy="2349500"/>
          </a:xfrm>
          <a:prstGeom prst="roundRect">
            <a:avLst>
              <a:gd name="adj" fmla="val 0"/>
            </a:avLst>
          </a:prstGeom>
          <a:solidFill>
            <a:srgbClr val="111827">
              <a:alpha val="5000"/>
            </a:srgbClr>
          </a:solidFill>
          <a:ln w="12700" cap="flat" cmpd="sng">
            <a:solidFill>
              <a:srgbClr val="111827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762000" y="4318000"/>
            <a:ext cx="50800" cy="2349500"/>
          </a:xfrm>
          <a:prstGeom prst="roundRect">
            <a:avLst>
              <a:gd name="adj" fmla="val 0"/>
            </a:avLst>
          </a:prstGeom>
          <a:solidFill>
            <a:srgbClr val="11182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1016000" y="4508500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11827"/>
                </a:solidFill>
                <a:latin typeface="Noto Sans SC"/>
                <a:ea typeface="Noto Sans SC"/>
                <a:cs typeface="Noto Sans SC"/>
                <a:sym typeface="Noto Sans SC"/>
              </a:rPr>
              <a:t>02. 精加工 (Finishing)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9046">
            <a:off x="1016008" y="50736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111827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1016000" y="5207000"/>
            <a:ext cx="4826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核心目标：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确保零件的最终尺寸精度、形位公差和表面粗糙度，达到设计图纸的严苛要求。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4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执行要点：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采用小切削深度、小进给量与高切削速度；选用耐磨性好、刃口锋利的刀具，保障表面质量。</a:t>
            </a:r>
          </a:p>
        </p:txBody>
      </p:sp>
      <p:cxnSp>
        <p:nvCxnSpPr>
          <p:cNvPr id="14" name="Connector 14"/>
          <p:cNvCxnSpPr/>
          <p:nvPr/>
        </p:nvCxnSpPr>
        <p:spPr>
          <a:xfrm rot="5390450">
            <a:off x="4191000" y="4057659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0000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6731000" y="1778000"/>
            <a:ext cx="4953000" cy="2349500"/>
          </a:xfrm>
          <a:prstGeom prst="roundRect">
            <a:avLst>
              <a:gd name="adj" fmla="val 0"/>
            </a:avLst>
          </a:prstGeom>
          <a:solidFill>
            <a:srgbClr val="EFF6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985000" y="2032000"/>
            <a:ext cx="609600" cy="6096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7874000" y="2032000"/>
            <a:ext cx="368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效率优先 · 余量去除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通过强力切削快速成型，为精加工预留均匀余量，是加工流程的基础环节。</a:t>
            </a:r>
          </a:p>
        </p:txBody>
      </p:sp>
      <p:cxnSp>
        <p:nvCxnSpPr>
          <p:cNvPr id="18" name="Connector 18"/>
          <p:cNvCxnSpPr/>
          <p:nvPr/>
        </p:nvCxnSpPr>
        <p:spPr>
          <a:xfrm rot="-9822">
            <a:off x="6985009" y="3168650"/>
            <a:ext cx="444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2563EB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AutoShape 19"/>
          <p:cNvSpPr/>
          <p:nvPr/>
        </p:nvSpPr>
        <p:spPr>
          <a:xfrm>
            <a:off x="6985000" y="3302000"/>
            <a:ext cx="444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关键指标：材料去除率(MRR)最大化，注重刀具抗破损能力，适用于毛坯件的快速处理阶段。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6731000" y="4318000"/>
            <a:ext cx="4953000" cy="23495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985000" y="4572000"/>
            <a:ext cx="609600" cy="6096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7874000" y="4572000"/>
            <a:ext cx="368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精度至上 · 表面成型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严格控制切削参数，修正粗加工误差，赋予零件最终的几何特征与表面性能。</a:t>
            </a:r>
          </a:p>
        </p:txBody>
      </p:sp>
      <p:cxnSp>
        <p:nvCxnSpPr>
          <p:cNvPr id="23" name="Connector 23"/>
          <p:cNvCxnSpPr/>
          <p:nvPr/>
        </p:nvCxnSpPr>
        <p:spPr>
          <a:xfrm rot="-9822">
            <a:off x="6985009" y="5645150"/>
            <a:ext cx="444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111827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" name="AutoShape 24"/>
          <p:cNvSpPr/>
          <p:nvPr/>
        </p:nvSpPr>
        <p:spPr>
          <a:xfrm>
            <a:off x="6985000" y="5778500"/>
            <a:ext cx="444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关键指标：尺寸精度IT6-IT7级，表面粗糙度Ra&lt;1.6μm，刀具需保持极高的形状精度。</a:t>
            </a:r>
            <a:endParaRPr lang="en-US" sz="1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CNC加工技术深化：常用刀具选择</a:t>
            </a:r>
            <a:endParaRPr lang="en-US" sz="1100"/>
          </a:p>
        </p:txBody>
      </p:sp>
      <p:cxnSp>
        <p:nvCxnSpPr>
          <p:cNvPr id="3" name="Connector 3"/>
          <p:cNvCxnSpPr/>
          <p:nvPr/>
        </p:nvCxnSpPr>
        <p:spPr>
          <a:xfrm rot="-4092">
            <a:off x="762004" y="1263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graphicFrame>
        <p:nvGraphicFramePr>
          <p:cNvPr id="4" name="Table 4"/>
          <p:cNvGraphicFramePr>
            <a:graphicFrameLocks noGrp="1"/>
          </p:cNvGraphicFramePr>
          <p:nvPr/>
        </p:nvGraphicFramePr>
        <p:xfrm>
          <a:off x="762000" y="1778000"/>
          <a:ext cx="10668000" cy="4948555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刀具材料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F2937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核心优势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F2937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适用加工材料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F2937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典型适用工序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F2937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74151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高速钢 (HSS)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8333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韧性优良，制造成本较低，刃口易于磨制锋利，能承受一定的冲击载荷。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8333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铝、铜等有色金属，普通碳钢、低合金钢等塑性材料。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8333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制造钻头、丝锥、拉刀、铰刀等复杂成形刀具，及低速粗加工刀具。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74151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硬质合金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8333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硬度远高于高速钢，耐磨性好，耐高温，切削速度可大幅提高，通用性极强。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8333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各类钢材、铸铁、不锈钢、有色金属及非金属材料。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8333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车削、铣削、钻孔、镗孔等绝大多数常规切削加工工序。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74151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陶瓷刀具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8333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硬度极高，红硬性优异，化学稳定性好，摩擦系数低，适合高速精加工。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8333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淬硬钢、冷硬铸铁、镍基合金等难加工材料，也适用于普通钢材精加工。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8333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淬硬钢的车削、铣削精加工，铸铁的高速切削，适合干式切削工艺。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74151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CBN (立方氮化硼)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8333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硬度仅次于金刚石，热稳定性和化学惰性极佳，抗热震性优于陶瓷。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8333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高硬度淬硬钢（HRC&gt;45）、冷硬铸铁、高温合金、轴承钢等。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8333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淬硬钢的高速精加工、半精加工，以及铸铁的高速切削加工。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74151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PCD (聚晶金刚石)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4F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8333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硬度和耐磨性为刀具材料之首，切削刃锋利，摩擦系数极低，加工表面质量高。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8333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铝、铜等有色金属，高硅铝合金，碳纤维/玻璃纤维复合材料，硬质合金等。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8333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有色金属的高速、超高速精加工，非金属材料及复合材料的精密加工。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 dirty="0" err="1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PG加工</a:t>
            </a:r>
            <a:r>
              <a:rPr lang="en-US" sz="3200" b="1" i="0" u="none" strike="noStrike" dirty="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 (</a:t>
            </a:r>
            <a:r>
              <a:rPr lang="en-US" sz="3200" b="1" i="0" u="none" strike="noStrike" dirty="0" err="1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光学曲线磨床</a:t>
            </a:r>
            <a:r>
              <a:rPr lang="en-US" sz="3200" b="1" i="0" u="none" strike="noStrike" dirty="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)</a:t>
            </a:r>
            <a:endParaRPr lang="en-US" sz="1100" dirty="0"/>
          </a:p>
        </p:txBody>
      </p:sp>
      <p:sp>
        <p:nvSpPr>
          <p:cNvPr id="3" name="AutoShape 3"/>
          <p:cNvSpPr/>
          <p:nvPr/>
        </p:nvSpPr>
        <p:spPr>
          <a:xfrm>
            <a:off x="762000" y="1524000"/>
            <a:ext cx="5080000" cy="17780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cap="flat" cmpd="sng">
            <a:solidFill>
              <a:srgbClr val="C4CCDD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952500" y="1651000"/>
            <a:ext cx="4699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定义与原理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一种利用光学投影放大系统进行精密成型磨削的工艺。通过将工件轮廓放大投影到屏幕上与图纸比对，手动或数控控制砂轮进行微米级磨削，是精密模具加工的核心工艺之一。</a:t>
            </a:r>
          </a:p>
        </p:txBody>
      </p:sp>
      <p:sp>
        <p:nvSpPr>
          <p:cNvPr id="5" name="AutoShape 5"/>
          <p:cNvSpPr/>
          <p:nvPr/>
        </p:nvSpPr>
        <p:spPr>
          <a:xfrm>
            <a:off x="762000" y="3556000"/>
            <a:ext cx="5080000" cy="1778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762000" y="3556000"/>
            <a:ext cx="76200" cy="1778000"/>
          </a:xfrm>
          <a:prstGeom prst="roundRect">
            <a:avLst>
              <a:gd name="adj" fmla="val 0"/>
            </a:avLst>
          </a:prstGeom>
          <a:solidFill>
            <a:srgbClr val="3B82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7" name="AutoShape 7"/>
          <p:cNvSpPr/>
          <p:nvPr/>
        </p:nvSpPr>
        <p:spPr>
          <a:xfrm>
            <a:off x="1016000" y="3683000"/>
            <a:ext cx="4699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工艺优势与应用场景详解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作为模具精加工的关键工序，PG加工弥补了电火花加工后表面质量不足的缺陷。在半导体封装、精密连接器、光学器件等对精度要求极高的行业中，它是实现模具核心型腔与刃口成型的唯一选择。</a:t>
            </a:r>
          </a:p>
        </p:txBody>
      </p:sp>
      <p:sp>
        <p:nvSpPr>
          <p:cNvPr id="8" name="AutoShape 8"/>
          <p:cNvSpPr/>
          <p:nvPr/>
        </p:nvSpPr>
        <p:spPr>
          <a:xfrm>
            <a:off x="762000" y="5588000"/>
            <a:ext cx="5080000" cy="762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952500" y="5689600"/>
            <a:ext cx="46990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核心价值：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PG加工是精密模具制造中实现微米级精度与复杂形状的关键工艺，是高端制造领域不可或缺的技术支撑。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6350000" y="1524000"/>
            <a:ext cx="4572000" cy="4826000"/>
          </a:xfrm>
          <a:prstGeom prst="roundRect">
            <a:avLst>
              <a:gd name="adj" fmla="val 0"/>
            </a:avLst>
          </a:prstGeom>
          <a:solidFill>
            <a:srgbClr val="E5E7EB">
              <a:alpha val="10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0" i="0" u="none" strike="noStrike" dirty="0" err="1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光学曲线磨床</a:t>
            </a:r>
            <a:r>
              <a:rPr lang="en-US" sz="1400" b="0" i="0" u="none" strike="noStrike" dirty="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(PG)</a:t>
            </a:r>
            <a:r>
              <a:rPr lang="en-US" sz="1400" b="0" i="0" u="none" strike="noStrike" dirty="0" err="1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示意图</a:t>
            </a:r>
            <a:endParaRPr lang="en-US" sz="1100" dirty="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00" y="1524001"/>
            <a:ext cx="4572000" cy="4826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 dirty="0" err="1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JG加工</a:t>
            </a:r>
            <a:r>
              <a:rPr lang="en-US" sz="3200" b="1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 (</a:t>
            </a:r>
            <a:r>
              <a:rPr lang="en-US" sz="3200" b="1" i="0" u="none" strike="noStrike" dirty="0" err="1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坐标磨床</a:t>
            </a:r>
            <a:r>
              <a:rPr lang="en-US" sz="3200" b="1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)</a:t>
            </a:r>
            <a:endParaRPr lang="en-US" sz="1100" dirty="0"/>
          </a:p>
        </p:txBody>
      </p:sp>
      <p:sp>
        <p:nvSpPr>
          <p:cNvPr id="3" name="AutoShape 3"/>
          <p:cNvSpPr/>
          <p:nvPr/>
        </p:nvSpPr>
        <p:spPr>
          <a:xfrm>
            <a:off x="762000" y="1651000"/>
            <a:ext cx="5080000" cy="17780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cap="flat" cmpd="sng">
            <a:solidFill>
              <a:srgbClr val="C4CCDD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76200" cy="1778000"/>
          </a:xfrm>
          <a:prstGeom prst="roundRect">
            <a:avLst>
              <a:gd name="adj" fmla="val 0"/>
            </a:avLst>
          </a:prstGeom>
          <a:solidFill>
            <a:srgbClr val="1E40A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1016000" y="1778000"/>
            <a:ext cx="4572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6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定义与核心原理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基于高精度坐标定位，通过砂轮“高速自转+低速公转”的行星运动实现精密磨削。可动态调整公转半径，精确控制孔的直径或复杂轮廓，是精密孔加工的关键工艺。</a:t>
            </a:r>
          </a:p>
        </p:txBody>
      </p:sp>
      <p:sp>
        <p:nvSpPr>
          <p:cNvPr id="6" name="AutoShape 6"/>
          <p:cNvSpPr/>
          <p:nvPr/>
        </p:nvSpPr>
        <p:spPr>
          <a:xfrm>
            <a:off x="762000" y="3810000"/>
            <a:ext cx="1524000" cy="2286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371600" y="4000500"/>
            <a:ext cx="304800" cy="3048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889000" y="4445000"/>
            <a:ext cx="1270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微米级精度</a:t>
            </a:r>
            <a:endParaRPr lang="en-US" sz="1100"/>
          </a:p>
          <a:p>
            <a:pPr marL="0" indent="0" algn="ctr">
              <a:lnSpc>
                <a:spcPct val="108333"/>
              </a:lnSpc>
            </a:pPr>
            <a:r>
              <a:rPr lang="en-US" sz="11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孔系精度极高，真圆度、位置度误差&lt;±0.001mm，满足超精密需求。</a:t>
            </a:r>
          </a:p>
        </p:txBody>
      </p:sp>
      <p:sp>
        <p:nvSpPr>
          <p:cNvPr id="9" name="AutoShape 9"/>
          <p:cNvSpPr/>
          <p:nvPr/>
        </p:nvSpPr>
        <p:spPr>
          <a:xfrm>
            <a:off x="2540000" y="3810000"/>
            <a:ext cx="1524000" cy="2286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149600" y="40005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2667000" y="4445000"/>
            <a:ext cx="1270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硬料加工性</a:t>
            </a:r>
            <a:endParaRPr lang="en-US" sz="1100"/>
          </a:p>
          <a:p>
            <a:pPr marL="0" indent="0" algn="ctr">
              <a:lnSpc>
                <a:spcPct val="108333"/>
              </a:lnSpc>
            </a:pPr>
            <a:r>
              <a:rPr lang="en-US" sz="11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适配淬火钢、硬质合金等，无需二次热处理，直接成型高精度型腔与孔系。</a:t>
            </a:r>
          </a:p>
        </p:txBody>
      </p:sp>
      <p:sp>
        <p:nvSpPr>
          <p:cNvPr id="12" name="AutoShape 12"/>
          <p:cNvSpPr/>
          <p:nvPr/>
        </p:nvSpPr>
        <p:spPr>
          <a:xfrm>
            <a:off x="4318000" y="3810000"/>
            <a:ext cx="1524000" cy="2286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927600" y="4000500"/>
            <a:ext cx="304800" cy="3048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4445000" y="4445000"/>
            <a:ext cx="1270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工艺多能性</a:t>
            </a:r>
            <a:endParaRPr lang="en-US" sz="1100"/>
          </a:p>
          <a:p>
            <a:pPr marL="0" indent="0" algn="ctr">
              <a:lnSpc>
                <a:spcPct val="108333"/>
              </a:lnSpc>
            </a:pPr>
            <a:r>
              <a:rPr lang="en-US" sz="11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可加工异形孔、精密槽体、平面及复杂轮廓，实现多工序复合加工。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24600" y="1651000"/>
            <a:ext cx="5105400" cy="4445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558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普通铣床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206500"/>
            <a:ext cx="10668000" cy="25400"/>
          </a:xfrm>
          <a:prstGeom prst="roundRect">
            <a:avLst>
              <a:gd name="adj" fmla="val 0"/>
            </a:avLst>
          </a:prstGeom>
          <a:solidFill>
            <a:srgbClr val="3B82F6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842000" cy="13970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778000"/>
            <a:ext cx="76200" cy="1397000"/>
          </a:xfrm>
          <a:prstGeom prst="roundRect">
            <a:avLst>
              <a:gd name="adj" fmla="val 0"/>
            </a:avLst>
          </a:prstGeom>
          <a:solidFill>
            <a:srgbClr val="3B82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1016000" y="1905000"/>
            <a:ext cx="5334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定义与核心原理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利用旋转的多刃铣刀对工件进行切削加工，工件固定于工作台，通过工作台的进给运动配合铣刀旋转，实现对工件的切削成型，是机械加工中基础且核心的设备类型。</a:t>
            </a:r>
          </a:p>
        </p:txBody>
      </p:sp>
      <p:sp>
        <p:nvSpPr>
          <p:cNvPr id="7" name="AutoShape 7"/>
          <p:cNvSpPr/>
          <p:nvPr/>
        </p:nvSpPr>
        <p:spPr>
          <a:xfrm>
            <a:off x="762000" y="3556000"/>
            <a:ext cx="1854200" cy="1460500"/>
          </a:xfrm>
          <a:prstGeom prst="roundRect">
            <a:avLst>
              <a:gd name="adj" fmla="val 0"/>
            </a:avLst>
          </a:prstGeom>
          <a:solidFill>
            <a:srgbClr val="EFF6FF">
              <a:alpha val="60000"/>
            </a:srgbClr>
          </a:solidFill>
          <a:ln w="12700" cap="flat" cmpd="sng">
            <a:solidFill>
              <a:srgbClr val="3B82F6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89000" y="3683000"/>
            <a:ext cx="304800" cy="3048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270000" y="3657600"/>
            <a:ext cx="1270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多刃切削</a:t>
            </a:r>
            <a:endParaRPr lang="en-US" sz="1100"/>
          </a:p>
        </p:txBody>
      </p:sp>
      <p:cxnSp>
        <p:nvCxnSpPr>
          <p:cNvPr id="10" name="Connector 10"/>
          <p:cNvCxnSpPr/>
          <p:nvPr/>
        </p:nvCxnSpPr>
        <p:spPr>
          <a:xfrm rot="-27283">
            <a:off x="889025" y="4184650"/>
            <a:ext cx="1600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B82F6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1" name="AutoShape 11"/>
          <p:cNvSpPr/>
          <p:nvPr/>
        </p:nvSpPr>
        <p:spPr>
          <a:xfrm>
            <a:off x="889000" y="4318000"/>
            <a:ext cx="16002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多刀齿交替工作，切削效率显著高于刨床等单刃设备。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2870200" y="3556000"/>
            <a:ext cx="1854200" cy="1460500"/>
          </a:xfrm>
          <a:prstGeom prst="roundRect">
            <a:avLst>
              <a:gd name="adj" fmla="val 0"/>
            </a:avLst>
          </a:prstGeom>
          <a:solidFill>
            <a:srgbClr val="EFF6FF">
              <a:alpha val="60000"/>
            </a:srgbClr>
          </a:solidFill>
          <a:ln w="12700" cap="flat" cmpd="sng">
            <a:solidFill>
              <a:srgbClr val="3B82F6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997200" y="3683000"/>
            <a:ext cx="304800" cy="3048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3378200" y="3657600"/>
            <a:ext cx="1270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加工范围广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-27283">
            <a:off x="2997225" y="4184650"/>
            <a:ext cx="1600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B82F6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" name="AutoShape 16"/>
          <p:cNvSpPr/>
          <p:nvPr/>
        </p:nvSpPr>
        <p:spPr>
          <a:xfrm>
            <a:off x="2997200" y="4318000"/>
            <a:ext cx="16002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可加工平面、台阶、沟槽、齿轮及复杂成型表面。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4978400" y="3556000"/>
            <a:ext cx="1854200" cy="1460500"/>
          </a:xfrm>
          <a:prstGeom prst="roundRect">
            <a:avLst>
              <a:gd name="adj" fmla="val 0"/>
            </a:avLst>
          </a:prstGeom>
          <a:solidFill>
            <a:srgbClr val="EFF6FF">
              <a:alpha val="60000"/>
            </a:srgbClr>
          </a:solidFill>
          <a:ln w="12700" cap="flat" cmpd="sng">
            <a:solidFill>
              <a:srgbClr val="3B82F6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105400" y="3683000"/>
            <a:ext cx="304800" cy="3048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5486400" y="3657600"/>
            <a:ext cx="1270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间歇切削</a:t>
            </a:r>
            <a:endParaRPr lang="en-US" sz="1100"/>
          </a:p>
        </p:txBody>
      </p:sp>
      <p:cxnSp>
        <p:nvCxnSpPr>
          <p:cNvPr id="20" name="Connector 20"/>
          <p:cNvCxnSpPr/>
          <p:nvPr/>
        </p:nvCxnSpPr>
        <p:spPr>
          <a:xfrm rot="-27283">
            <a:off x="5105425" y="4184650"/>
            <a:ext cx="1600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B82F6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1" name="AutoShape 21"/>
          <p:cNvSpPr/>
          <p:nvPr/>
        </p:nvSpPr>
        <p:spPr>
          <a:xfrm>
            <a:off x="5105400" y="4318000"/>
            <a:ext cx="16002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刀齿切入切出产生冲击振动，多用于粗加工和半精加工。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762000" y="5334000"/>
            <a:ext cx="2857500" cy="10795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889000" y="5486400"/>
            <a:ext cx="279400" cy="2794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1270000" y="5461000"/>
            <a:ext cx="2222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模具制造领域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广泛用于铣削模具的型腔、型芯、模板平面及各类成型镶块，是模具加工的核心工序。</a:t>
            </a:r>
          </a:p>
        </p:txBody>
      </p:sp>
      <p:sp>
        <p:nvSpPr>
          <p:cNvPr id="25" name="AutoShape 25"/>
          <p:cNvSpPr/>
          <p:nvPr/>
        </p:nvSpPr>
        <p:spPr>
          <a:xfrm>
            <a:off x="3810000" y="5334000"/>
            <a:ext cx="2857500" cy="10795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937000" y="5486400"/>
            <a:ext cx="279400" cy="279400"/>
          </a:xfrm>
          <a:prstGeom prst="rect">
            <a:avLst/>
          </a:prstGeom>
        </p:spPr>
      </p:pic>
      <p:sp>
        <p:nvSpPr>
          <p:cNvPr id="27" name="AutoShape 27"/>
          <p:cNvSpPr/>
          <p:nvPr/>
        </p:nvSpPr>
        <p:spPr>
          <a:xfrm>
            <a:off x="4318000" y="5461000"/>
            <a:ext cx="2222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通用机械制造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加工箱体类零件的平面、孔系，以及轴类零件的键槽、花键等结构，适配多种基础零件加工。</a:t>
            </a:r>
          </a:p>
        </p:txBody>
      </p:sp>
      <p:cxnSp>
        <p:nvCxnSpPr>
          <p:cNvPr id="28" name="Connector 28"/>
          <p:cNvCxnSpPr/>
          <p:nvPr/>
        </p:nvCxnSpPr>
        <p:spPr>
          <a:xfrm rot="5390581">
            <a:off x="4794250" y="4089409"/>
            <a:ext cx="463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9" name="AutoShape 29"/>
          <p:cNvSpPr/>
          <p:nvPr/>
        </p:nvSpPr>
        <p:spPr>
          <a:xfrm>
            <a:off x="7366000" y="1778000"/>
            <a:ext cx="4064000" cy="4635500"/>
          </a:xfrm>
          <a:prstGeom prst="roundRect">
            <a:avLst>
              <a:gd name="adj" fmla="val 0"/>
            </a:avLst>
          </a:prstGeom>
          <a:solidFill>
            <a:srgbClr val="F3F4F6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0" name="AutoShape 30"/>
          <p:cNvSpPr/>
          <p:nvPr/>
        </p:nvSpPr>
        <p:spPr>
          <a:xfrm>
            <a:off x="7366000" y="1778000"/>
            <a:ext cx="4064000" cy="1016000"/>
          </a:xfrm>
          <a:prstGeom prst="roundRect">
            <a:avLst>
              <a:gd name="adj" fmla="val 0"/>
            </a:avLst>
          </a:prstGeom>
          <a:solidFill>
            <a:srgbClr val="3B82F6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1" name="Picture 3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7620000" y="1968500"/>
            <a:ext cx="609600" cy="609600"/>
          </a:xfrm>
          <a:prstGeom prst="rect">
            <a:avLst/>
          </a:prstGeom>
        </p:spPr>
      </p:pic>
      <p:sp>
        <p:nvSpPr>
          <p:cNvPr id="32" name="AutoShape 32"/>
          <p:cNvSpPr/>
          <p:nvPr/>
        </p:nvSpPr>
        <p:spPr>
          <a:xfrm>
            <a:off x="8382000" y="1968500"/>
            <a:ext cx="279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工业加工基石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机械制造中应用最广泛的设备之一</a:t>
            </a:r>
          </a:p>
        </p:txBody>
      </p:sp>
      <p:sp>
        <p:nvSpPr>
          <p:cNvPr id="33" name="AutoShape 33"/>
          <p:cNvSpPr/>
          <p:nvPr/>
        </p:nvSpPr>
        <p:spPr>
          <a:xfrm>
            <a:off x="7620000" y="3302000"/>
            <a:ext cx="35560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4" name="AutoShape 34"/>
          <p:cNvSpPr/>
          <p:nvPr/>
        </p:nvSpPr>
        <p:spPr>
          <a:xfrm>
            <a:off x="7747000" y="3429000"/>
            <a:ext cx="3302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工艺优势总结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铣床的多刃切削特性使其在批量生产中效率突出，配合不同类型的铣刀，能满足从简单平面到复杂型面的多样化加工需求。</a:t>
            </a:r>
          </a:p>
        </p:txBody>
      </p:sp>
      <p:sp>
        <p:nvSpPr>
          <p:cNvPr id="35" name="AutoShape 35"/>
          <p:cNvSpPr/>
          <p:nvPr/>
        </p:nvSpPr>
        <p:spPr>
          <a:xfrm>
            <a:off x="7620000" y="4699000"/>
            <a:ext cx="17145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6" name="AutoShape 36"/>
          <p:cNvSpPr/>
          <p:nvPr/>
        </p:nvSpPr>
        <p:spPr>
          <a:xfrm>
            <a:off x="7747000" y="4826000"/>
            <a:ext cx="1460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59E0B"/>
                </a:solidFill>
                <a:latin typeface="Noto Sans SC"/>
                <a:ea typeface="Noto Sans SC"/>
                <a:cs typeface="Noto Sans SC"/>
                <a:sym typeface="Noto Sans SC"/>
              </a:rPr>
              <a:t>适用场景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粗加工、半精加工为主，适用于单件小批量生产及维修加工。</a:t>
            </a:r>
          </a:p>
        </p:txBody>
      </p:sp>
      <p:sp>
        <p:nvSpPr>
          <p:cNvPr id="37" name="AutoShape 37"/>
          <p:cNvSpPr/>
          <p:nvPr/>
        </p:nvSpPr>
        <p:spPr>
          <a:xfrm>
            <a:off x="9461500" y="4699000"/>
            <a:ext cx="17145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8" name="AutoShape 38"/>
          <p:cNvSpPr/>
          <p:nvPr/>
        </p:nvSpPr>
        <p:spPr>
          <a:xfrm>
            <a:off x="9588500" y="4826000"/>
            <a:ext cx="1460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59E0B"/>
                </a:solidFill>
                <a:latin typeface="Noto Sans SC"/>
                <a:ea typeface="Noto Sans SC"/>
                <a:cs typeface="Noto Sans SC"/>
                <a:sym typeface="Noto Sans SC"/>
              </a:rPr>
              <a:t>技术趋势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逐步向数控化、自动化发展，普通铣床仍是入门与基础加工的重要载体。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车床</a:t>
            </a:r>
            <a:endParaRPr lang="en-US" sz="1100"/>
          </a:p>
        </p:txBody>
      </p:sp>
      <p:cxnSp>
        <p:nvCxnSpPr>
          <p:cNvPr id="3" name="Connector 3"/>
          <p:cNvCxnSpPr/>
          <p:nvPr/>
        </p:nvCxnSpPr>
        <p:spPr>
          <a:xfrm rot="-4092">
            <a:off x="762004" y="1263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AutoShape 4"/>
          <p:cNvSpPr/>
          <p:nvPr/>
        </p:nvSpPr>
        <p:spPr>
          <a:xfrm>
            <a:off x="762000" y="1651000"/>
            <a:ext cx="5334000" cy="1524000"/>
          </a:xfrm>
          <a:prstGeom prst="roundRect">
            <a:avLst>
              <a:gd name="adj" fmla="val 0"/>
            </a:avLst>
          </a:prstGeom>
          <a:solidFill>
            <a:srgbClr val="F3F4F6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76200" cy="1524000"/>
          </a:xfrm>
          <a:prstGeom prst="roundRect">
            <a:avLst>
              <a:gd name="adj" fmla="val 0"/>
            </a:avLst>
          </a:prstGeom>
          <a:solidFill>
            <a:srgbClr val="3B82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1016000" y="1778000"/>
            <a:ext cx="4953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“工作母机”的核心定义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车床是主要用车刀对旋转的工件进行车削加工的机床。通过工件的旋转运动与车刀的进给运动配合，切削出各种精度的回转表面，是机械制造中最基础、应用最广泛的设备。</a:t>
            </a:r>
          </a:p>
        </p:txBody>
      </p:sp>
      <p:sp>
        <p:nvSpPr>
          <p:cNvPr id="7" name="AutoShape 7"/>
          <p:cNvSpPr/>
          <p:nvPr/>
        </p:nvSpPr>
        <p:spPr>
          <a:xfrm>
            <a:off x="762000" y="3556000"/>
            <a:ext cx="533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核心技术特点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4191000"/>
            <a:ext cx="1651000" cy="1270000"/>
          </a:xfrm>
          <a:prstGeom prst="roundRect">
            <a:avLst>
              <a:gd name="adj" fmla="val 0"/>
            </a:avLst>
          </a:prstGeom>
          <a:solidFill>
            <a:srgbClr val="EFF6FF">
              <a:alpha val="60000"/>
            </a:srgbClr>
          </a:solidFill>
          <a:ln w="12700" cap="flat" cmpd="sng">
            <a:solidFill>
              <a:srgbClr val="3B82F6">
                <a:alpha val="3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863600" y="4318000"/>
            <a:ext cx="14478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E40AF"/>
                </a:solidFill>
                <a:latin typeface="Noto Sans SC"/>
                <a:ea typeface="Noto Sans SC"/>
                <a:cs typeface="Noto Sans SC"/>
                <a:sym typeface="Noto Sans SC"/>
              </a:rPr>
              <a:t>专攻回转体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最适配轴类、盘类、套类零件的加工，能高效成型各类回转表面。</a:t>
            </a:r>
          </a:p>
        </p:txBody>
      </p:sp>
      <p:sp>
        <p:nvSpPr>
          <p:cNvPr id="10" name="AutoShape 10"/>
          <p:cNvSpPr/>
          <p:nvPr/>
        </p:nvSpPr>
        <p:spPr>
          <a:xfrm>
            <a:off x="2603500" y="4191000"/>
            <a:ext cx="1651000" cy="1270000"/>
          </a:xfrm>
          <a:prstGeom prst="roundRect">
            <a:avLst>
              <a:gd name="adj" fmla="val 0"/>
            </a:avLst>
          </a:prstGeom>
          <a:solidFill>
            <a:srgbClr val="FFF7ED">
              <a:alpha val="60000"/>
            </a:srgbClr>
          </a:solidFill>
          <a:ln w="12700" cap="flat" cmpd="sng">
            <a:solidFill>
              <a:srgbClr val="F97316">
                <a:alpha val="3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2705100" y="4318000"/>
            <a:ext cx="14478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C2410C"/>
                </a:solidFill>
                <a:latin typeface="Noto Sans SC"/>
                <a:ea typeface="Noto Sans SC"/>
                <a:cs typeface="Noto Sans SC"/>
                <a:sym typeface="Noto Sans SC"/>
              </a:rPr>
              <a:t>工艺兼容性强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可搭配钻头、铰刀、丝锥等刀具，实现钻孔、扩孔、攻丝等复合加工。</a:t>
            </a:r>
          </a:p>
        </p:txBody>
      </p:sp>
      <p:sp>
        <p:nvSpPr>
          <p:cNvPr id="12" name="AutoShape 12"/>
          <p:cNvSpPr/>
          <p:nvPr/>
        </p:nvSpPr>
        <p:spPr>
          <a:xfrm>
            <a:off x="4445000" y="4191000"/>
            <a:ext cx="1651000" cy="1270000"/>
          </a:xfrm>
          <a:prstGeom prst="roundRect">
            <a:avLst>
              <a:gd name="adj" fmla="val 0"/>
            </a:avLst>
          </a:prstGeom>
          <a:solidFill>
            <a:srgbClr val="F0FDF4">
              <a:alpha val="60000"/>
            </a:srgbClr>
          </a:solidFill>
          <a:ln w="12700" cap="flat" cmpd="sng">
            <a:solidFill>
              <a:srgbClr val="10B981">
                <a:alpha val="3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13" name="AutoShape 13"/>
          <p:cNvSpPr/>
          <p:nvPr/>
        </p:nvSpPr>
        <p:spPr>
          <a:xfrm>
            <a:off x="4546600" y="4318000"/>
            <a:ext cx="14478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5803D"/>
                </a:solidFill>
                <a:latin typeface="Noto Sans SC"/>
                <a:ea typeface="Noto Sans SC"/>
                <a:cs typeface="Noto Sans SC"/>
                <a:sym typeface="Noto Sans SC"/>
              </a:rPr>
              <a:t>数控化升级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CNC技术的应用实现了高精度、高效率的自动化加工，大幅提升生产一致性。</a:t>
            </a:r>
          </a:p>
        </p:txBody>
      </p:sp>
      <p:sp>
        <p:nvSpPr>
          <p:cNvPr id="14" name="AutoShape 14"/>
          <p:cNvSpPr/>
          <p:nvPr/>
        </p:nvSpPr>
        <p:spPr>
          <a:xfrm>
            <a:off x="762000" y="5651500"/>
            <a:ext cx="533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2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从传统的卧式车床到现代的数控车床，其加工精度可达IT6-IT7级，表面粗糙度Ra值低至1.6μm，是机械制造产业链中不可或缺的基础环节。</a:t>
            </a:r>
            <a:endParaRPr lang="en-US" sz="1100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3800" y="1651000"/>
            <a:ext cx="5149159" cy="4762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1286</Words>
  <Application>Microsoft Office PowerPoint</Application>
  <PresentationFormat>宽屏</PresentationFormat>
  <Paragraphs>217</Paragraphs>
  <Slides>15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15</vt:i4>
      </vt:variant>
    </vt:vector>
  </HeadingPairs>
  <TitlesOfParts>
    <vt:vector size="19" baseType="lpstr">
      <vt:lpstr>Noto Sans SC</vt:lpstr>
      <vt:lpstr>Arial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szpe19</cp:lastModifiedBy>
  <cp:revision>16</cp:revision>
  <dcterms:modified xsi:type="dcterms:W3CDTF">2026-06-09T06:59:27Z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{"Label":"1","ContentProducer":"001191110102MACQD9K64010000","ProduceID":"7648176059645021159","ReservedCode1":"","ContentPropagator":"","PropagateID":"","ReservedCode2":""}</vt:lpwstr>
  </property>
</Properties>
</file>