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  <p:sldMasterId id="2147483660" r:id="rId2"/>
  </p:sldMasterIdLst>
  <p:notesMasterIdLst>
    <p:notesMasterId r:id="rId16"/>
  </p:notesMasterIdLst>
  <p:sldIdLst>
    <p:sldId id="268" r:id="rId3"/>
    <p:sldId id="260" r:id="rId4"/>
    <p:sldId id="263" r:id="rId5"/>
    <p:sldId id="262" r:id="rId6"/>
    <p:sldId id="270" r:id="rId7"/>
    <p:sldId id="271" r:id="rId8"/>
    <p:sldId id="272" r:id="rId9"/>
    <p:sldId id="273" r:id="rId10"/>
    <p:sldId id="274" r:id="rId11"/>
    <p:sldId id="264" r:id="rId12"/>
    <p:sldId id="265" r:id="rId13"/>
    <p:sldId id="266" r:id="rId14"/>
    <p:sldId id="269" r:id="rId15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L="0"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L="457200"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L="914400"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L="1371600"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L="1828800"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L="2286000"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L="2743200"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L="3200400"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L="3657600"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75D3B"/>
    <a:srgbClr val="2C546A"/>
    <a:srgbClr val="2C3E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038" autoAdjust="0"/>
    <p:restoredTop sz="94660"/>
  </p:normalViewPr>
  <p:slideViewPr>
    <p:cSldViewPr snapToGrid="0">
      <p:cViewPr varScale="1">
        <p:scale>
          <a:sx n="78" d="100"/>
          <a:sy n="78" d="100"/>
        </p:scale>
        <p:origin x="132" y="55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pPr/>
              <a:t>12.06.2026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大家好，欢迎来到特吉学院。今天我们深入探讨非标加工中常用的工程材料。正确选择材料是保证产品质量、控制成本和确保性能的基础。本课程将详细解析几种关键材料的特性、应用和加工要点，帮助大家做出更专业的工程决策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9558556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51896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244341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11545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感谢大家的观看。希望今天的深度解析能帮助大家在面对复杂的材料选择时，做出更明智的决策。特吉学院将持续为大家提供更多专业内容，赋能每一次制造。我们下次再见！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71869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20805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40136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573991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00195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59897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976406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33634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幻灯片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30"/>
          <p:cNvSpPr txBox="1"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" name="Shape 31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4" name="Shape 3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" name="Shape 3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6" name="Shape 3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竖排文字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4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0" name="Shape 50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1" name="Shape 5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2" name="Shape 5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3" name="Shape 5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竖排标题与文本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15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6" name="Shape 16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7" name="Shape 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8" name="Shape 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9" name="Shape 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内容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54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9" name="Shape 5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0" name="Shape 5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1" name="Shape 5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2" name="Shape 5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节标题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59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5" name="Shape 60"/>
          <p:cNvSpPr txBox="1">
            <a:spLocks noGrp="1"/>
          </p:cNvSpPr>
          <p:nvPr>
            <p:ph type="body" idx="1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Shape 6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7" name="Shape 6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8" name="Shape 6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两栏内容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1" name="Shape 10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2" name="Shape 11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3" name="Shape 1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4" name="Shape 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5" name="Shape 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较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5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8" name="Shape 36"/>
          <p:cNvSpPr txBox="1">
            <a:spLocks noGrp="1"/>
          </p:cNvSpPr>
          <p:nvPr>
            <p:ph type="body" idx="1"/>
          </p:nvPr>
        </p:nvSpPr>
        <p:spPr>
          <a:xfrm>
            <a:off x="629841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39" name="Shape 37"/>
          <p:cNvSpPr txBox="1">
            <a:spLocks noGrp="1"/>
          </p:cNvSpPr>
          <p:nvPr>
            <p:ph type="body" idx="2"/>
          </p:nvPr>
        </p:nvSpPr>
        <p:spPr>
          <a:xfrm>
            <a:off x="629841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0" name="Shape 3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1" name="Shape 39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2" name="Shape 4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3" name="Shape 4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4" name="Shape 4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仅标题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20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7" name="Shape 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8" name="Shape 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9" name="Shape 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2" name="Shape 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3" name="Shape 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内容与标题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43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6" name="Shape 44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57" name="Shape 45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58" name="Shape 4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9" name="Shape 4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0" name="Shape 4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图片与标题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24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3" name="Shape 25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Shape 26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65" name="Shape 2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6" name="Shape 2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7" name="Shape 2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None/>
              <a:defRPr sz="3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7" name="Shape 2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Shape 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Shape 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Shape 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默认主题"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5748369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6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Relationship Id="rId9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6.png"/><Relationship Id="rId9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5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5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5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5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5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75D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/>
          <p:cNvSpPr/>
          <p:nvPr/>
        </p:nvSpPr>
        <p:spPr>
          <a:xfrm>
            <a:off x="9144000" y="4826000"/>
            <a:ext cx="3810000" cy="2540000"/>
          </a:xfrm>
          <a:prstGeom prst="parallelogram">
            <a:avLst/>
          </a:prstGeom>
          <a:solidFill>
            <a:srgbClr val="FFFFFF">
              <a:alpha val="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6" name="AutoShape 2"/>
          <p:cNvSpPr/>
          <p:nvPr/>
        </p:nvSpPr>
        <p:spPr>
          <a:xfrm>
            <a:off x="0" y="0"/>
            <a:ext cx="2540000" cy="152400"/>
          </a:xfrm>
          <a:prstGeom prst="roundRect">
            <a:avLst>
              <a:gd name="adj" fmla="val 0"/>
            </a:avLst>
          </a:prstGeom>
          <a:solidFill>
            <a:srgbClr val="3498DB">
              <a:alpha val="8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7" name="AutoShape 3"/>
          <p:cNvSpPr/>
          <p:nvPr/>
        </p:nvSpPr>
        <p:spPr>
          <a:xfrm>
            <a:off x="2794000" y="0"/>
            <a:ext cx="1270000" cy="152400"/>
          </a:xfrm>
          <a:prstGeom prst="roundRect">
            <a:avLst>
              <a:gd name="adj" fmla="val 0"/>
            </a:avLst>
          </a:prstGeom>
          <a:solidFill>
            <a:srgbClr val="E67E22">
              <a:alpha val="8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8" name="AutoShape 4"/>
          <p:cNvSpPr/>
          <p:nvPr/>
        </p:nvSpPr>
        <p:spPr>
          <a:xfrm>
            <a:off x="9144000" y="4826000"/>
            <a:ext cx="3810000" cy="2540000"/>
          </a:xfrm>
          <a:prstGeom prst="parallelogram">
            <a:avLst/>
          </a:prstGeom>
          <a:solidFill>
            <a:srgbClr val="FFFFFF">
              <a:alpha val="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9" name="AutoShape 5"/>
          <p:cNvSpPr/>
          <p:nvPr/>
        </p:nvSpPr>
        <p:spPr>
          <a:xfrm>
            <a:off x="11176000" y="6096000"/>
            <a:ext cx="1016000" cy="762000"/>
          </a:xfrm>
          <a:prstGeom prst="roundRect">
            <a:avLst>
              <a:gd name="adj" fmla="val 0"/>
            </a:avLst>
          </a:prstGeom>
          <a:solidFill>
            <a:srgbClr val="3498DB">
              <a:alpha val="2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0" name="AutoShape 6"/>
          <p:cNvSpPr/>
          <p:nvPr/>
        </p:nvSpPr>
        <p:spPr>
          <a:xfrm>
            <a:off x="0" y="2667000"/>
            <a:ext cx="12192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6000" b="1" i="0" u="none" strike="noStrike" dirty="0" err="1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特吉学院</a:t>
            </a:r>
            <a:endParaRPr lang="en-US" sz="1100" dirty="0"/>
          </a:p>
        </p:txBody>
      </p:sp>
      <p:cxnSp>
        <p:nvCxnSpPr>
          <p:cNvPr id="21" name="Connector 7"/>
          <p:cNvCxnSpPr/>
          <p:nvPr/>
        </p:nvCxnSpPr>
        <p:spPr>
          <a:xfrm rot="-11459">
            <a:off x="4191011" y="4184650"/>
            <a:ext cx="3810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25400" cap="flat" cmpd="sng">
            <a:solidFill>
              <a:srgbClr val="E67E22">
                <a:alpha val="80000"/>
              </a:srgbClr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22" name="AutoShape 8"/>
          <p:cNvSpPr/>
          <p:nvPr/>
        </p:nvSpPr>
        <p:spPr>
          <a:xfrm>
            <a:off x="609600" y="4699000"/>
            <a:ext cx="109728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zh-CN" altLang="en-US" sz="2400" b="1" dirty="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非标机台防错设计</a:t>
            </a:r>
            <a:endParaRPr lang="en-US" altLang="zh-CN" sz="800" dirty="0"/>
          </a:p>
        </p:txBody>
      </p:sp>
    </p:spTree>
    <p:extLst>
      <p:ext uri="{BB962C8B-B14F-4D97-AF65-F5344CB8AC3E}">
        <p14:creationId xmlns:p14="http://schemas.microsoft.com/office/powerpoint/2010/main" val="1663910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表格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1058621"/>
              </p:ext>
            </p:extLst>
          </p:nvPr>
        </p:nvGraphicFramePr>
        <p:xfrm>
          <a:off x="402943" y="467656"/>
          <a:ext cx="11277039" cy="60514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59013">
                  <a:extLst>
                    <a:ext uri="{9D8B030D-6E8A-4147-A177-3AD203B41FA5}">
                      <a16:colId xmlns:a16="http://schemas.microsoft.com/office/drawing/2014/main" val="4142843683"/>
                    </a:ext>
                  </a:extLst>
                </a:gridCol>
                <a:gridCol w="3759013">
                  <a:extLst>
                    <a:ext uri="{9D8B030D-6E8A-4147-A177-3AD203B41FA5}">
                      <a16:colId xmlns:a16="http://schemas.microsoft.com/office/drawing/2014/main" val="2745533354"/>
                    </a:ext>
                  </a:extLst>
                </a:gridCol>
                <a:gridCol w="3759013">
                  <a:extLst>
                    <a:ext uri="{9D8B030D-6E8A-4147-A177-3AD203B41FA5}">
                      <a16:colId xmlns:a16="http://schemas.microsoft.com/office/drawing/2014/main" val="3987009107"/>
                    </a:ext>
                  </a:extLst>
                </a:gridCol>
              </a:tblGrid>
              <a:tr h="3038473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6683742"/>
                  </a:ext>
                </a:extLst>
              </a:tr>
              <a:tr h="301297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2379915"/>
                  </a:ext>
                </a:extLst>
              </a:tr>
            </a:tbl>
          </a:graphicData>
        </a:graphic>
      </p:graphicFrame>
      <p:pic>
        <p:nvPicPr>
          <p:cNvPr id="3" name="Picture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4856" y="5959402"/>
            <a:ext cx="5238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AutoShape 14"/>
          <p:cNvSpPr/>
          <p:nvPr/>
        </p:nvSpPr>
        <p:spPr>
          <a:xfrm>
            <a:off x="10107705" y="6544235"/>
            <a:ext cx="1905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r">
              <a:lnSpc>
                <a:spcPct val="125000"/>
              </a:lnSpc>
              <a:defRPr/>
            </a:pPr>
            <a:r>
              <a:rPr lang="en-US" sz="1200" b="0" i="0" u="none" strike="noStrike" dirty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http://tejiol.com/</a:t>
            </a:r>
            <a:endParaRPr lang="en-US" sz="1100" dirty="0"/>
          </a:p>
        </p:txBody>
      </p:sp>
      <p:pic>
        <p:nvPicPr>
          <p:cNvPr id="6" name="Picture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4857" y="2912477"/>
            <a:ext cx="5238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86"/>
          <p:cNvSpPr>
            <a:spLocks noChangeArrowheads="1"/>
          </p:cNvSpPr>
          <p:nvPr/>
        </p:nvSpPr>
        <p:spPr bwMode="black">
          <a:xfrm>
            <a:off x="8756888" y="4614908"/>
            <a:ext cx="238125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zh-CN" altLang="en-US" sz="1800" dirty="0" smtClean="0">
                <a:solidFill>
                  <a:srgbClr val="0000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关于刹车设计</a:t>
            </a:r>
            <a:r>
              <a:rPr lang="zh-TW" altLang="en-US" sz="1800" dirty="0" smtClean="0">
                <a:solidFill>
                  <a:srgbClr val="0000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（</a:t>
            </a:r>
            <a:r>
              <a:rPr lang="zh-TW" altLang="en-US" sz="1800" dirty="0">
                <a:solidFill>
                  <a:srgbClr val="FF00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頭部倒角與平面各佔</a:t>
            </a:r>
            <a:r>
              <a:rPr lang="en-US" altLang="zh-TW" sz="1800" dirty="0">
                <a:solidFill>
                  <a:srgbClr val="FF00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1/3</a:t>
            </a:r>
            <a:r>
              <a:rPr lang="zh-TW" altLang="en-US" sz="1800" dirty="0">
                <a:solidFill>
                  <a:srgbClr val="0000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）</a:t>
            </a:r>
            <a:endParaRPr lang="en-US" altLang="zh-TW" sz="1800" dirty="0">
              <a:solidFill>
                <a:srgbClr val="0000FF"/>
              </a:solidFill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7638" y="3848410"/>
            <a:ext cx="2787650" cy="2179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86"/>
          <p:cNvSpPr>
            <a:spLocks noChangeArrowheads="1"/>
          </p:cNvSpPr>
          <p:nvPr/>
        </p:nvSpPr>
        <p:spPr bwMode="black">
          <a:xfrm>
            <a:off x="8449707" y="1321360"/>
            <a:ext cx="2995612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zh-CN" altLang="en-US" sz="1800" dirty="0" smtClean="0">
                <a:solidFill>
                  <a:srgbClr val="0000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关于刹车设计</a:t>
            </a:r>
            <a:r>
              <a:rPr lang="zh-TW" altLang="en-US" sz="1800" dirty="0" smtClean="0">
                <a:solidFill>
                  <a:srgbClr val="0000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（</a:t>
            </a:r>
            <a:r>
              <a:rPr lang="zh-CN" altLang="en-US" sz="1800" dirty="0" smtClean="0">
                <a:solidFill>
                  <a:srgbClr val="FF00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长宽比不低于</a:t>
            </a:r>
            <a:r>
              <a:rPr lang="en-US" altLang="zh-TW" sz="1800" dirty="0" smtClean="0">
                <a:solidFill>
                  <a:srgbClr val="FF00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1.2 : 1 ,</a:t>
            </a:r>
            <a:r>
              <a:rPr lang="zh-CN" altLang="en-US" sz="1800" dirty="0" smtClean="0">
                <a:solidFill>
                  <a:srgbClr val="FF00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材质采用不锈钢</a:t>
            </a:r>
            <a:r>
              <a:rPr lang="en-US" altLang="zh-TW" sz="1800" dirty="0" smtClean="0">
                <a:solidFill>
                  <a:srgbClr val="FF00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S136H</a:t>
            </a:r>
            <a:r>
              <a:rPr lang="zh-TW" altLang="en-US" sz="1800" dirty="0" smtClean="0">
                <a:solidFill>
                  <a:srgbClr val="0000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）</a:t>
            </a:r>
            <a:endParaRPr lang="en-US" altLang="zh-TW" sz="1800" dirty="0">
              <a:solidFill>
                <a:srgbClr val="0000FF"/>
              </a:solidFill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8522" y="880627"/>
            <a:ext cx="2804978" cy="2299087"/>
          </a:xfrm>
          <a:prstGeom prst="rect">
            <a:avLst/>
          </a:prstGeom>
        </p:spPr>
      </p:pic>
      <p:pic>
        <p:nvPicPr>
          <p:cNvPr id="11" name="Picture 1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727" y="2969501"/>
            <a:ext cx="5238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9493" y="5967413"/>
            <a:ext cx="5238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4371" y="3766107"/>
            <a:ext cx="2417987" cy="2463243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89772" y="880627"/>
            <a:ext cx="2838613" cy="2384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45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表格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0912441"/>
              </p:ext>
            </p:extLst>
          </p:nvPr>
        </p:nvGraphicFramePr>
        <p:xfrm>
          <a:off x="402943" y="467656"/>
          <a:ext cx="11277039" cy="60514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59013">
                  <a:extLst>
                    <a:ext uri="{9D8B030D-6E8A-4147-A177-3AD203B41FA5}">
                      <a16:colId xmlns:a16="http://schemas.microsoft.com/office/drawing/2014/main" val="4142843683"/>
                    </a:ext>
                  </a:extLst>
                </a:gridCol>
                <a:gridCol w="3759013">
                  <a:extLst>
                    <a:ext uri="{9D8B030D-6E8A-4147-A177-3AD203B41FA5}">
                      <a16:colId xmlns:a16="http://schemas.microsoft.com/office/drawing/2014/main" val="2745533354"/>
                    </a:ext>
                  </a:extLst>
                </a:gridCol>
                <a:gridCol w="3759013">
                  <a:extLst>
                    <a:ext uri="{9D8B030D-6E8A-4147-A177-3AD203B41FA5}">
                      <a16:colId xmlns:a16="http://schemas.microsoft.com/office/drawing/2014/main" val="3987009107"/>
                    </a:ext>
                  </a:extLst>
                </a:gridCol>
              </a:tblGrid>
              <a:tr h="3038473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6683742"/>
                  </a:ext>
                </a:extLst>
              </a:tr>
              <a:tr h="301297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2379915"/>
                  </a:ext>
                </a:extLst>
              </a:tr>
            </a:tbl>
          </a:graphicData>
        </a:graphic>
      </p:graphicFrame>
      <p:sp>
        <p:nvSpPr>
          <p:cNvPr id="14" name="AutoShape 14"/>
          <p:cNvSpPr/>
          <p:nvPr/>
        </p:nvSpPr>
        <p:spPr>
          <a:xfrm>
            <a:off x="10107707" y="6544237"/>
            <a:ext cx="1905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r">
              <a:lnSpc>
                <a:spcPct val="125000"/>
              </a:lnSpc>
              <a:defRPr/>
            </a:pPr>
            <a:r>
              <a:rPr lang="en-US" sz="1200" b="0" i="0" u="none" strike="noStrike" dirty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http://tejiol.com/</a:t>
            </a:r>
            <a:endParaRPr lang="en-US" sz="1100" dirty="0"/>
          </a:p>
        </p:txBody>
      </p:sp>
      <p:pic>
        <p:nvPicPr>
          <p:cNvPr id="3" name="Picture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6846" y="2951790"/>
            <a:ext cx="5238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86"/>
          <p:cNvSpPr>
            <a:spLocks noChangeArrowheads="1"/>
          </p:cNvSpPr>
          <p:nvPr/>
        </p:nvSpPr>
        <p:spPr bwMode="black">
          <a:xfrm>
            <a:off x="8538229" y="4711482"/>
            <a:ext cx="253169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buSzPct val="100000"/>
            </a:pPr>
            <a:r>
              <a:rPr lang="zh-CN" altLang="en-US" sz="1800" dirty="0" smtClean="0">
                <a:solidFill>
                  <a:srgbClr val="0000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关于</a:t>
            </a:r>
            <a:r>
              <a:rPr lang="zh-CN" altLang="en-US" sz="1800" dirty="0">
                <a:solidFill>
                  <a:srgbClr val="0000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刹车</a:t>
            </a:r>
            <a:r>
              <a:rPr lang="zh-CN" altLang="en-US" sz="1800" dirty="0" smtClean="0">
                <a:solidFill>
                  <a:srgbClr val="0000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设计</a:t>
            </a:r>
            <a:r>
              <a:rPr lang="zh-TW" altLang="en-US" sz="1800" dirty="0" smtClean="0">
                <a:solidFill>
                  <a:srgbClr val="0000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（</a:t>
            </a:r>
            <a:r>
              <a:rPr lang="zh-CN" altLang="en-US" sz="1800" dirty="0" smtClean="0">
                <a:solidFill>
                  <a:srgbClr val="FF00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边缘倒角</a:t>
            </a:r>
            <a:r>
              <a:rPr lang="en-US" altLang="zh-TW" sz="1800" dirty="0" smtClean="0">
                <a:solidFill>
                  <a:srgbClr val="FF00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C0.3</a:t>
            </a:r>
            <a:r>
              <a:rPr lang="zh-TW" altLang="en-US" sz="1800" dirty="0">
                <a:solidFill>
                  <a:srgbClr val="0000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）</a:t>
            </a:r>
            <a:endParaRPr lang="en-US" altLang="zh-TW" sz="1800" dirty="0">
              <a:solidFill>
                <a:srgbClr val="0000FF"/>
              </a:solidFill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pic>
        <p:nvPicPr>
          <p:cNvPr id="5" name="Picture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5897" y="5966425"/>
            <a:ext cx="5238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86"/>
          <p:cNvSpPr>
            <a:spLocks noChangeArrowheads="1"/>
          </p:cNvSpPr>
          <p:nvPr/>
        </p:nvSpPr>
        <p:spPr bwMode="black">
          <a:xfrm>
            <a:off x="8538229" y="1620073"/>
            <a:ext cx="214788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zh-CN" altLang="en-US" sz="1800" dirty="0" smtClean="0">
                <a:solidFill>
                  <a:srgbClr val="0000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关于刹车设计</a:t>
            </a:r>
            <a:r>
              <a:rPr lang="zh-TW" altLang="en-US" sz="1800" dirty="0" smtClean="0">
                <a:solidFill>
                  <a:srgbClr val="0000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（</a:t>
            </a:r>
            <a:r>
              <a:rPr lang="zh-CN" altLang="en-US" sz="1800" dirty="0" smtClean="0">
                <a:solidFill>
                  <a:srgbClr val="0000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止位处清角</a:t>
            </a:r>
            <a:r>
              <a:rPr lang="en-US" altLang="zh-TW" sz="1800" dirty="0" smtClean="0">
                <a:solidFill>
                  <a:srgbClr val="FF00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0.1*0.5</a:t>
            </a:r>
            <a:r>
              <a:rPr lang="zh-TW" altLang="en-US" sz="1800" dirty="0">
                <a:solidFill>
                  <a:srgbClr val="0000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）</a:t>
            </a:r>
            <a:endParaRPr lang="en-US" altLang="zh-TW" sz="1800" dirty="0">
              <a:solidFill>
                <a:srgbClr val="0000FF"/>
              </a:solidFill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8251" y="672272"/>
            <a:ext cx="2417987" cy="246324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8251" y="3840935"/>
            <a:ext cx="2406270" cy="2214959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83448" y="3726850"/>
            <a:ext cx="2516028" cy="2501512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82864" y="903143"/>
            <a:ext cx="2900245" cy="200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178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表格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8879568"/>
              </p:ext>
            </p:extLst>
          </p:nvPr>
        </p:nvGraphicFramePr>
        <p:xfrm>
          <a:off x="402943" y="467656"/>
          <a:ext cx="11277039" cy="60514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59013">
                  <a:extLst>
                    <a:ext uri="{9D8B030D-6E8A-4147-A177-3AD203B41FA5}">
                      <a16:colId xmlns:a16="http://schemas.microsoft.com/office/drawing/2014/main" val="4142843683"/>
                    </a:ext>
                  </a:extLst>
                </a:gridCol>
                <a:gridCol w="3759013">
                  <a:extLst>
                    <a:ext uri="{9D8B030D-6E8A-4147-A177-3AD203B41FA5}">
                      <a16:colId xmlns:a16="http://schemas.microsoft.com/office/drawing/2014/main" val="2745533354"/>
                    </a:ext>
                  </a:extLst>
                </a:gridCol>
                <a:gridCol w="3759013">
                  <a:extLst>
                    <a:ext uri="{9D8B030D-6E8A-4147-A177-3AD203B41FA5}">
                      <a16:colId xmlns:a16="http://schemas.microsoft.com/office/drawing/2014/main" val="3987009107"/>
                    </a:ext>
                  </a:extLst>
                </a:gridCol>
              </a:tblGrid>
              <a:tr h="3038473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6683742"/>
                  </a:ext>
                </a:extLst>
              </a:tr>
              <a:tr h="301297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2379915"/>
                  </a:ext>
                </a:extLst>
              </a:tr>
            </a:tbl>
          </a:graphicData>
        </a:graphic>
      </p:graphicFrame>
      <p:sp>
        <p:nvSpPr>
          <p:cNvPr id="14" name="AutoShape 14"/>
          <p:cNvSpPr/>
          <p:nvPr/>
        </p:nvSpPr>
        <p:spPr>
          <a:xfrm>
            <a:off x="10104908" y="6535270"/>
            <a:ext cx="1905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r">
              <a:lnSpc>
                <a:spcPct val="125000"/>
              </a:lnSpc>
              <a:defRPr/>
            </a:pPr>
            <a:r>
              <a:rPr lang="en-US" sz="1200" b="0" i="0" u="none" strike="noStrike" dirty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http://tejiol.com/</a:t>
            </a:r>
            <a:endParaRPr lang="en-US" sz="1100" dirty="0"/>
          </a:p>
        </p:txBody>
      </p:sp>
      <p:sp>
        <p:nvSpPr>
          <p:cNvPr id="3" name="Rectangle 86"/>
          <p:cNvSpPr>
            <a:spLocks noChangeArrowheads="1"/>
          </p:cNvSpPr>
          <p:nvPr/>
        </p:nvSpPr>
        <p:spPr bwMode="black">
          <a:xfrm>
            <a:off x="8632307" y="4767262"/>
            <a:ext cx="254770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buSzPct val="100000"/>
            </a:pPr>
            <a:r>
              <a:rPr lang="zh-CN" altLang="en-US" sz="1800" dirty="0" smtClean="0">
                <a:solidFill>
                  <a:srgbClr val="0000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关于</a:t>
            </a:r>
            <a:r>
              <a:rPr lang="zh-CN" altLang="en-US" sz="1800" dirty="0">
                <a:solidFill>
                  <a:srgbClr val="0000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刹车</a:t>
            </a:r>
            <a:r>
              <a:rPr lang="zh-CN" altLang="en-US" sz="1800" dirty="0" smtClean="0">
                <a:solidFill>
                  <a:srgbClr val="0000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设计</a:t>
            </a:r>
            <a:r>
              <a:rPr lang="zh-TW" altLang="en-US" sz="1800" dirty="0" smtClean="0">
                <a:solidFill>
                  <a:srgbClr val="0000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（</a:t>
            </a:r>
            <a:r>
              <a:rPr lang="zh-TW" altLang="en-US" sz="1800" dirty="0" smtClean="0">
                <a:solidFill>
                  <a:srgbClr val="FF00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槽加工采用慢丝割一修二</a:t>
            </a:r>
            <a:r>
              <a:rPr lang="zh-TW" altLang="en-US" sz="1800" dirty="0" smtClean="0">
                <a:solidFill>
                  <a:srgbClr val="0000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）</a:t>
            </a:r>
            <a:endParaRPr lang="en-US" altLang="zh-TW" sz="1800" dirty="0">
              <a:solidFill>
                <a:srgbClr val="0000FF"/>
              </a:solidFill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pic>
        <p:nvPicPr>
          <p:cNvPr id="4" name="Picture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7112" y="5949618"/>
            <a:ext cx="5238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86"/>
          <p:cNvSpPr>
            <a:spLocks noChangeArrowheads="1"/>
          </p:cNvSpPr>
          <p:nvPr/>
        </p:nvSpPr>
        <p:spPr bwMode="black">
          <a:xfrm>
            <a:off x="8632307" y="1636982"/>
            <a:ext cx="248126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buSzPct val="100000"/>
            </a:pPr>
            <a:r>
              <a:rPr lang="zh-CN" altLang="en-US" sz="1800" dirty="0" smtClean="0">
                <a:solidFill>
                  <a:srgbClr val="0000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关于</a:t>
            </a:r>
            <a:r>
              <a:rPr lang="zh-CN" altLang="en-US" sz="1800" dirty="0">
                <a:solidFill>
                  <a:srgbClr val="0000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刹车</a:t>
            </a:r>
            <a:r>
              <a:rPr lang="zh-CN" altLang="en-US" sz="1800" dirty="0" smtClean="0">
                <a:solidFill>
                  <a:srgbClr val="0000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设计</a:t>
            </a:r>
            <a:r>
              <a:rPr lang="zh-TW" altLang="en-US" sz="1800" dirty="0" smtClean="0">
                <a:solidFill>
                  <a:srgbClr val="0000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（</a:t>
            </a:r>
            <a:r>
              <a:rPr lang="zh-TW" altLang="en-US" sz="1800" dirty="0" smtClean="0">
                <a:solidFill>
                  <a:srgbClr val="FF00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剎车块滑槽需有跑屑让位</a:t>
            </a:r>
            <a:r>
              <a:rPr lang="zh-TW" altLang="en-US" sz="1800" dirty="0" smtClean="0">
                <a:solidFill>
                  <a:srgbClr val="0000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）</a:t>
            </a:r>
            <a:endParaRPr lang="en-US" altLang="zh-TW" sz="1800" dirty="0">
              <a:solidFill>
                <a:srgbClr val="0000FF"/>
              </a:solidFill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pic>
        <p:nvPicPr>
          <p:cNvPr id="7" name="Picture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2350" y="2969502"/>
            <a:ext cx="5238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03252" y="749558"/>
            <a:ext cx="2969098" cy="217437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03252" y="3834445"/>
            <a:ext cx="2969098" cy="2203388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9533" y="749558"/>
            <a:ext cx="3147306" cy="2174371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9533" y="3863462"/>
            <a:ext cx="3147306" cy="2174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41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75D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8890000" y="4064000"/>
            <a:ext cx="4445000" cy="4445000"/>
          </a:xfrm>
          <a:prstGeom prst="ellipse">
            <a:avLst/>
          </a:prstGeom>
          <a:solidFill>
            <a:srgbClr val="FFFFFF">
              <a:alpha val="3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-1016000" y="-1016000"/>
            <a:ext cx="3810000" cy="3810000"/>
          </a:xfrm>
          <a:prstGeom prst="roundRect">
            <a:avLst>
              <a:gd name="adj" fmla="val 0"/>
            </a:avLst>
          </a:prstGeom>
          <a:solidFill>
            <a:srgbClr val="FFFFFF">
              <a:alpha val="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4" name="AutoShape 4"/>
          <p:cNvSpPr/>
          <p:nvPr/>
        </p:nvSpPr>
        <p:spPr>
          <a:xfrm>
            <a:off x="0" y="2667000"/>
            <a:ext cx="121920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64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感谢观看</a:t>
            </a:r>
            <a:endParaRPr lang="en-US" sz="1100"/>
          </a:p>
        </p:txBody>
      </p:sp>
      <p:cxnSp>
        <p:nvCxnSpPr>
          <p:cNvPr id="5" name="Connector 5"/>
          <p:cNvCxnSpPr/>
          <p:nvPr/>
        </p:nvCxnSpPr>
        <p:spPr>
          <a:xfrm rot="-17188">
            <a:off x="4826016" y="4438650"/>
            <a:ext cx="2540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25400" cap="flat" cmpd="sng">
            <a:solidFill>
              <a:srgbClr val="ECF0F1">
                <a:alpha val="40000"/>
              </a:srgbClr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6" name="AutoShape 6"/>
          <p:cNvSpPr/>
          <p:nvPr/>
        </p:nvSpPr>
        <p:spPr>
          <a:xfrm>
            <a:off x="0" y="5080000"/>
            <a:ext cx="12192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16666"/>
              </a:lnSpc>
              <a:defRPr/>
            </a:pPr>
            <a:r>
              <a:rPr lang="en-US" sz="2000" b="0" i="0" u="none" strike="noStrike">
                <a:solidFill>
                  <a:srgbClr val="ECF0F1">
                    <a:alpha val="9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特吉学院 · 赋能每一次制造</a:t>
            </a:r>
            <a:endParaRPr lang="en-US" sz="1100"/>
          </a:p>
        </p:txBody>
      </p:sp>
    </p:spTree>
    <p:extLst>
      <p:ext uri="{BB962C8B-B14F-4D97-AF65-F5344CB8AC3E}">
        <p14:creationId xmlns:p14="http://schemas.microsoft.com/office/powerpoint/2010/main" val="588340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表格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9797733"/>
              </p:ext>
            </p:extLst>
          </p:nvPr>
        </p:nvGraphicFramePr>
        <p:xfrm>
          <a:off x="448237" y="381002"/>
          <a:ext cx="11277039" cy="60514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59013">
                  <a:extLst>
                    <a:ext uri="{9D8B030D-6E8A-4147-A177-3AD203B41FA5}">
                      <a16:colId xmlns:a16="http://schemas.microsoft.com/office/drawing/2014/main" val="4142843683"/>
                    </a:ext>
                  </a:extLst>
                </a:gridCol>
                <a:gridCol w="3759013">
                  <a:extLst>
                    <a:ext uri="{9D8B030D-6E8A-4147-A177-3AD203B41FA5}">
                      <a16:colId xmlns:a16="http://schemas.microsoft.com/office/drawing/2014/main" val="2745533354"/>
                    </a:ext>
                  </a:extLst>
                </a:gridCol>
                <a:gridCol w="3759013">
                  <a:extLst>
                    <a:ext uri="{9D8B030D-6E8A-4147-A177-3AD203B41FA5}">
                      <a16:colId xmlns:a16="http://schemas.microsoft.com/office/drawing/2014/main" val="3987009107"/>
                    </a:ext>
                  </a:extLst>
                </a:gridCol>
              </a:tblGrid>
              <a:tr h="3038473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6683742"/>
                  </a:ext>
                </a:extLst>
              </a:tr>
              <a:tr h="3012970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2379915"/>
                  </a:ext>
                </a:extLst>
              </a:tr>
            </a:tbl>
          </a:graphicData>
        </a:graphic>
      </p:graphicFrame>
      <p:sp>
        <p:nvSpPr>
          <p:cNvPr id="14" name="AutoShape 14"/>
          <p:cNvSpPr/>
          <p:nvPr/>
        </p:nvSpPr>
        <p:spPr>
          <a:xfrm>
            <a:off x="10107703" y="6532469"/>
            <a:ext cx="1905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r">
              <a:lnSpc>
                <a:spcPct val="125000"/>
              </a:lnSpc>
              <a:defRPr/>
            </a:pPr>
            <a:r>
              <a:rPr lang="en-US" sz="1200" b="0" i="0" u="none" strike="noStrike" dirty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http://tejiol.com/</a:t>
            </a:r>
            <a:endParaRPr lang="en-US" sz="1100" dirty="0"/>
          </a:p>
        </p:txBody>
      </p:sp>
      <p:sp>
        <p:nvSpPr>
          <p:cNvPr id="3" name="Rectangle 86"/>
          <p:cNvSpPr>
            <a:spLocks noChangeArrowheads="1"/>
          </p:cNvSpPr>
          <p:nvPr/>
        </p:nvSpPr>
        <p:spPr bwMode="black">
          <a:xfrm>
            <a:off x="8531085" y="1533525"/>
            <a:ext cx="280061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zh-CN" altLang="en-US" sz="1800" dirty="0" smtClean="0">
                <a:solidFill>
                  <a:srgbClr val="0000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零件清角原则（</a:t>
            </a:r>
            <a:r>
              <a:rPr lang="zh-CN" altLang="en-US" sz="1800" dirty="0" smtClean="0">
                <a:solidFill>
                  <a:srgbClr val="FF00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常规清</a:t>
            </a:r>
            <a:endParaRPr lang="en-US" altLang="zh-CN" sz="1800" dirty="0" smtClean="0">
              <a:solidFill>
                <a:srgbClr val="FF00FF"/>
              </a:solidFill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zh-CN" altLang="en-US" sz="1800" dirty="0" smtClean="0">
                <a:solidFill>
                  <a:srgbClr val="FF00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角大小为：</a:t>
            </a:r>
            <a:r>
              <a:rPr lang="en-US" altLang="zh-CN" sz="1800" dirty="0" smtClean="0">
                <a:solidFill>
                  <a:srgbClr val="FF00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0.5X0.2mm</a:t>
            </a:r>
            <a:r>
              <a:rPr lang="zh-CN" altLang="en-US" sz="1800" dirty="0">
                <a:solidFill>
                  <a:srgbClr val="0000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）</a:t>
            </a:r>
            <a:endParaRPr lang="en-US" altLang="zh-TW" sz="1800" dirty="0">
              <a:solidFill>
                <a:srgbClr val="0000FF"/>
              </a:solidFill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sp>
        <p:nvSpPr>
          <p:cNvPr id="4" name="Rectangle 86"/>
          <p:cNvSpPr>
            <a:spLocks noChangeArrowheads="1"/>
          </p:cNvSpPr>
          <p:nvPr/>
        </p:nvSpPr>
        <p:spPr bwMode="black">
          <a:xfrm>
            <a:off x="8578048" y="4494022"/>
            <a:ext cx="2706689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zh-CN" altLang="en-US" sz="1800" dirty="0" smtClean="0">
                <a:solidFill>
                  <a:srgbClr val="0000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零件倒角原则（</a:t>
            </a:r>
            <a:r>
              <a:rPr lang="zh-CN" altLang="en-US" sz="1800" dirty="0" smtClean="0">
                <a:solidFill>
                  <a:srgbClr val="FF00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常规倒</a:t>
            </a:r>
            <a:endParaRPr lang="en-US" altLang="zh-CN" sz="1800" dirty="0" smtClean="0">
              <a:solidFill>
                <a:srgbClr val="FF00FF"/>
              </a:solidFill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zh-CN" altLang="en-US" sz="1800" dirty="0" smtClean="0">
                <a:solidFill>
                  <a:srgbClr val="FF00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角大小为：</a:t>
            </a:r>
            <a:r>
              <a:rPr lang="en-US" altLang="zh-CN" sz="1800" dirty="0">
                <a:solidFill>
                  <a:srgbClr val="FF00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0.5*0.5mm</a:t>
            </a:r>
            <a:r>
              <a:rPr lang="zh-CN" altLang="en-US" sz="1800" dirty="0">
                <a:solidFill>
                  <a:srgbClr val="0000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）</a:t>
            </a:r>
            <a:endParaRPr lang="en-US" altLang="zh-TW" sz="1800" dirty="0">
              <a:solidFill>
                <a:srgbClr val="0000FF"/>
              </a:solidFill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zh-TW" sz="1800" dirty="0">
              <a:solidFill>
                <a:srgbClr val="0000FF"/>
              </a:solidFill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374" y="1238250"/>
            <a:ext cx="17145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1232" y="1215559"/>
            <a:ext cx="17145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282" y="4004143"/>
            <a:ext cx="19050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1232" y="4002151"/>
            <a:ext cx="19050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9011" y="2790825"/>
            <a:ext cx="5238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7414" y="2790824"/>
            <a:ext cx="5238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7487" y="5724523"/>
            <a:ext cx="5238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8908" y="5724523"/>
            <a:ext cx="5238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overrideClrMapping bg1="lt1" tx1="dk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" name="表格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381116"/>
              </p:ext>
            </p:extLst>
          </p:nvPr>
        </p:nvGraphicFramePr>
        <p:xfrm>
          <a:off x="448237" y="381002"/>
          <a:ext cx="11277039" cy="60514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59013">
                  <a:extLst>
                    <a:ext uri="{9D8B030D-6E8A-4147-A177-3AD203B41FA5}">
                      <a16:colId xmlns:a16="http://schemas.microsoft.com/office/drawing/2014/main" val="4142843683"/>
                    </a:ext>
                  </a:extLst>
                </a:gridCol>
                <a:gridCol w="3759013">
                  <a:extLst>
                    <a:ext uri="{9D8B030D-6E8A-4147-A177-3AD203B41FA5}">
                      <a16:colId xmlns:a16="http://schemas.microsoft.com/office/drawing/2014/main" val="2745533354"/>
                    </a:ext>
                  </a:extLst>
                </a:gridCol>
                <a:gridCol w="3759013">
                  <a:extLst>
                    <a:ext uri="{9D8B030D-6E8A-4147-A177-3AD203B41FA5}">
                      <a16:colId xmlns:a16="http://schemas.microsoft.com/office/drawing/2014/main" val="3987009107"/>
                    </a:ext>
                  </a:extLst>
                </a:gridCol>
              </a:tblGrid>
              <a:tr h="3038473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6683742"/>
                  </a:ext>
                </a:extLst>
              </a:tr>
              <a:tr h="301297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2379915"/>
                  </a:ext>
                </a:extLst>
              </a:tr>
            </a:tbl>
          </a:graphicData>
        </a:graphic>
      </p:graphicFrame>
      <p:sp>
        <p:nvSpPr>
          <p:cNvPr id="14" name="AutoShape 14"/>
          <p:cNvSpPr/>
          <p:nvPr/>
        </p:nvSpPr>
        <p:spPr>
          <a:xfrm>
            <a:off x="10107702" y="6544234"/>
            <a:ext cx="1905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r">
              <a:lnSpc>
                <a:spcPct val="125000"/>
              </a:lnSpc>
              <a:defRPr/>
            </a:pPr>
            <a:r>
              <a:rPr lang="en-US" sz="1200" b="0" i="0" u="none" strike="noStrike" dirty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http://tejiol.com/</a:t>
            </a:r>
            <a:endParaRPr lang="en-US" sz="1100" dirty="0"/>
          </a:p>
        </p:txBody>
      </p:sp>
      <p:sp>
        <p:nvSpPr>
          <p:cNvPr id="15" name="Rectangle 86"/>
          <p:cNvSpPr>
            <a:spLocks noChangeArrowheads="1"/>
          </p:cNvSpPr>
          <p:nvPr/>
        </p:nvSpPr>
        <p:spPr bwMode="black">
          <a:xfrm>
            <a:off x="8402360" y="1310283"/>
            <a:ext cx="2825188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zh-CN" altLang="en-US" sz="1800" dirty="0" smtClean="0">
                <a:solidFill>
                  <a:srgbClr val="0000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滑块长宽比原则（常规比</a:t>
            </a:r>
            <a:endParaRPr lang="en-US" altLang="zh-CN" sz="1800" dirty="0" smtClean="0">
              <a:solidFill>
                <a:srgbClr val="0000FF"/>
              </a:solidFill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zh-CN" altLang="en-US" sz="1800" dirty="0" smtClean="0">
                <a:solidFill>
                  <a:srgbClr val="0000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例为：</a:t>
            </a:r>
            <a:r>
              <a:rPr lang="zh-CN" altLang="en-US" sz="1800" dirty="0" smtClean="0">
                <a:solidFill>
                  <a:srgbClr val="FF00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不低于长</a:t>
            </a:r>
            <a:r>
              <a:rPr lang="en-US" altLang="zh-TW" sz="1800" dirty="0" smtClean="0">
                <a:solidFill>
                  <a:srgbClr val="FF00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1.5  </a:t>
            </a:r>
            <a:r>
              <a:rPr lang="zh-CN" altLang="en-US" sz="1800" dirty="0" smtClean="0">
                <a:solidFill>
                  <a:srgbClr val="FF00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宽</a:t>
            </a:r>
            <a:r>
              <a:rPr lang="en-US" altLang="zh-CN" sz="1800" dirty="0" smtClean="0">
                <a:solidFill>
                  <a:srgbClr val="FF00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1</a:t>
            </a:r>
            <a:r>
              <a:rPr lang="zh-CN" altLang="en-US" sz="1800" dirty="0" smtClean="0">
                <a:solidFill>
                  <a:srgbClr val="FF00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的</a:t>
            </a:r>
            <a:endParaRPr lang="en-US" altLang="zh-CN" sz="1800" dirty="0" smtClean="0">
              <a:solidFill>
                <a:srgbClr val="FF00FF"/>
              </a:solidFill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zh-CN" altLang="en-US" sz="1800" dirty="0" smtClean="0">
                <a:solidFill>
                  <a:srgbClr val="FF00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比例</a:t>
            </a:r>
            <a:r>
              <a:rPr lang="zh-CN" altLang="en-US" sz="1800" dirty="0" smtClean="0">
                <a:solidFill>
                  <a:srgbClr val="0000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）</a:t>
            </a:r>
            <a:endParaRPr lang="en-US" altLang="zh-TW" sz="1800" dirty="0">
              <a:solidFill>
                <a:srgbClr val="0000FF"/>
              </a:solidFill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sp>
        <p:nvSpPr>
          <p:cNvPr id="16" name="Rectangle 86"/>
          <p:cNvSpPr>
            <a:spLocks noChangeArrowheads="1"/>
          </p:cNvSpPr>
          <p:nvPr/>
        </p:nvSpPr>
        <p:spPr bwMode="black">
          <a:xfrm>
            <a:off x="8402360" y="4240695"/>
            <a:ext cx="3059114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zh-CN" altLang="en-US" sz="1800" dirty="0" smtClean="0">
                <a:solidFill>
                  <a:srgbClr val="0000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定位销孔设计</a:t>
            </a:r>
            <a:r>
              <a:rPr lang="zh-TW" altLang="en-US" sz="1800" dirty="0" smtClean="0">
                <a:solidFill>
                  <a:srgbClr val="0000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（</a:t>
            </a:r>
            <a:r>
              <a:rPr lang="zh-CN" altLang="en-US" sz="1800" dirty="0" smtClean="0">
                <a:solidFill>
                  <a:srgbClr val="FF00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一边圆孔，一边腰孔</a:t>
            </a:r>
            <a:r>
              <a:rPr lang="zh-TW" altLang="en-US" sz="1800" dirty="0" smtClean="0">
                <a:solidFill>
                  <a:srgbClr val="FF00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，</a:t>
            </a:r>
            <a:r>
              <a:rPr lang="zh-TW" altLang="en-US" sz="1800" dirty="0">
                <a:solidFill>
                  <a:srgbClr val="FF00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腰孔中心距</a:t>
            </a:r>
            <a:r>
              <a:rPr lang="en-US" altLang="zh-TW" sz="1800" dirty="0" smtClean="0">
                <a:solidFill>
                  <a:srgbClr val="FF00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0.5mm</a:t>
            </a:r>
            <a:r>
              <a:rPr lang="zh-CN" altLang="en-US" sz="1800" dirty="0" smtClean="0">
                <a:solidFill>
                  <a:srgbClr val="FF00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，要在一条直线上</a:t>
            </a:r>
            <a:r>
              <a:rPr lang="zh-TW" altLang="en-US" sz="1800" dirty="0" smtClean="0">
                <a:solidFill>
                  <a:srgbClr val="0000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）</a:t>
            </a:r>
            <a:endParaRPr lang="en-US" altLang="zh-TW" sz="1800" dirty="0">
              <a:solidFill>
                <a:srgbClr val="0000FF"/>
              </a:solidFill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pic>
        <p:nvPicPr>
          <p:cNvPr id="18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512" y="896938"/>
            <a:ext cx="2487613" cy="1979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0893" y="2832154"/>
            <a:ext cx="5238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7424" y="2771935"/>
            <a:ext cx="5238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8030" y="3854312"/>
            <a:ext cx="2225675" cy="242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0892" y="5819154"/>
            <a:ext cx="5238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1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7424" y="5792856"/>
            <a:ext cx="5238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组合 1"/>
          <p:cNvGrpSpPr/>
          <p:nvPr/>
        </p:nvGrpSpPr>
        <p:grpSpPr>
          <a:xfrm>
            <a:off x="4709086" y="896938"/>
            <a:ext cx="2582863" cy="1979612"/>
            <a:chOff x="5547287" y="1449388"/>
            <a:chExt cx="2582863" cy="1979612"/>
          </a:xfrm>
        </p:grpSpPr>
        <p:pic>
          <p:nvPicPr>
            <p:cNvPr id="17" name="Picture 6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47287" y="1449388"/>
              <a:ext cx="2582863" cy="19796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24" name="直線單箭頭接點 15"/>
            <p:cNvCxnSpPr>
              <a:cxnSpLocks noChangeShapeType="1"/>
            </p:cNvCxnSpPr>
            <p:nvPr/>
          </p:nvCxnSpPr>
          <p:spPr bwMode="auto">
            <a:xfrm>
              <a:off x="5987025" y="1785938"/>
              <a:ext cx="1714500" cy="1587"/>
            </a:xfrm>
            <a:prstGeom prst="straightConnector1">
              <a:avLst/>
            </a:prstGeom>
            <a:noFill/>
            <a:ln w="19050" algn="ctr">
              <a:solidFill>
                <a:srgbClr val="0000FF"/>
              </a:solidFill>
              <a:round/>
              <a:headEnd type="arrow" w="med" len="med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5" name="文字方塊 16"/>
            <p:cNvSpPr txBox="1">
              <a:spLocks noChangeArrowheads="1"/>
            </p:cNvSpPr>
            <p:nvPr/>
          </p:nvSpPr>
          <p:spPr bwMode="auto">
            <a:xfrm>
              <a:off x="6629962" y="1733550"/>
              <a:ext cx="428625" cy="338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r>
                <a:rPr lang="zh-TW" altLang="en-US" sz="1600">
                  <a:solidFill>
                    <a:srgbClr val="0000FF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rPr>
                <a:t>長</a:t>
              </a:r>
            </a:p>
          </p:txBody>
        </p:sp>
        <p:cxnSp>
          <p:nvCxnSpPr>
            <p:cNvPr id="26" name="直線單箭頭接點 15"/>
            <p:cNvCxnSpPr>
              <a:cxnSpLocks noChangeShapeType="1"/>
            </p:cNvCxnSpPr>
            <p:nvPr/>
          </p:nvCxnSpPr>
          <p:spPr bwMode="auto">
            <a:xfrm rot="16200000" flipV="1">
              <a:off x="7380850" y="2465388"/>
              <a:ext cx="641350" cy="0"/>
            </a:xfrm>
            <a:prstGeom prst="straightConnector1">
              <a:avLst/>
            </a:prstGeom>
            <a:noFill/>
            <a:ln w="19050" algn="ctr">
              <a:solidFill>
                <a:srgbClr val="0000FF"/>
              </a:solidFill>
              <a:round/>
              <a:headEnd type="arrow" w="med" len="med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7" name="文字方塊 16"/>
            <p:cNvSpPr txBox="1">
              <a:spLocks noChangeArrowheads="1"/>
            </p:cNvSpPr>
            <p:nvPr/>
          </p:nvSpPr>
          <p:spPr bwMode="auto">
            <a:xfrm>
              <a:off x="7630087" y="2286000"/>
              <a:ext cx="428625" cy="338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r>
                <a:rPr lang="zh-TW" altLang="en-US" sz="1600">
                  <a:solidFill>
                    <a:srgbClr val="0000FF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rPr>
                <a:t>寬</a:t>
              </a:r>
            </a:p>
          </p:txBody>
        </p:sp>
      </p:grpSp>
      <p:pic>
        <p:nvPicPr>
          <p:cNvPr id="28" name="Picture 1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" y="3857625"/>
            <a:ext cx="190500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1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1118" y="4014179"/>
            <a:ext cx="1333500" cy="1376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57228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" name="表格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5919172"/>
              </p:ext>
            </p:extLst>
          </p:nvPr>
        </p:nvGraphicFramePr>
        <p:xfrm>
          <a:off x="448237" y="381002"/>
          <a:ext cx="11277039" cy="60514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59013">
                  <a:extLst>
                    <a:ext uri="{9D8B030D-6E8A-4147-A177-3AD203B41FA5}">
                      <a16:colId xmlns:a16="http://schemas.microsoft.com/office/drawing/2014/main" val="4142843683"/>
                    </a:ext>
                  </a:extLst>
                </a:gridCol>
                <a:gridCol w="3759013">
                  <a:extLst>
                    <a:ext uri="{9D8B030D-6E8A-4147-A177-3AD203B41FA5}">
                      <a16:colId xmlns:a16="http://schemas.microsoft.com/office/drawing/2014/main" val="2745533354"/>
                    </a:ext>
                  </a:extLst>
                </a:gridCol>
                <a:gridCol w="3759013">
                  <a:extLst>
                    <a:ext uri="{9D8B030D-6E8A-4147-A177-3AD203B41FA5}">
                      <a16:colId xmlns:a16="http://schemas.microsoft.com/office/drawing/2014/main" val="3987009107"/>
                    </a:ext>
                  </a:extLst>
                </a:gridCol>
              </a:tblGrid>
              <a:tr h="3038473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6683742"/>
                  </a:ext>
                </a:extLst>
              </a:tr>
              <a:tr h="301297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2379915"/>
                  </a:ext>
                </a:extLst>
              </a:tr>
            </a:tbl>
          </a:graphicData>
        </a:graphic>
      </p:graphicFrame>
      <p:sp>
        <p:nvSpPr>
          <p:cNvPr id="14" name="AutoShape 14"/>
          <p:cNvSpPr/>
          <p:nvPr/>
        </p:nvSpPr>
        <p:spPr>
          <a:xfrm>
            <a:off x="10107702" y="6544238"/>
            <a:ext cx="1905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r">
              <a:lnSpc>
                <a:spcPct val="125000"/>
              </a:lnSpc>
              <a:defRPr/>
            </a:pPr>
            <a:r>
              <a:rPr lang="en-US" sz="1200" b="0" i="0" u="none" strike="noStrike" dirty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http://tejiol.com/</a:t>
            </a:r>
            <a:endParaRPr lang="en-US" sz="1100" dirty="0"/>
          </a:p>
        </p:txBody>
      </p:sp>
      <p:sp>
        <p:nvSpPr>
          <p:cNvPr id="13" name="Rectangle 86"/>
          <p:cNvSpPr>
            <a:spLocks noChangeArrowheads="1"/>
          </p:cNvSpPr>
          <p:nvPr/>
        </p:nvSpPr>
        <p:spPr bwMode="black">
          <a:xfrm>
            <a:off x="8464362" y="1422299"/>
            <a:ext cx="26543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zh-CN" altLang="en-US" sz="1800" dirty="0" smtClean="0">
                <a:solidFill>
                  <a:srgbClr val="0000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关于沉头孔</a:t>
            </a:r>
            <a:r>
              <a:rPr lang="zh-TW" altLang="en-US" sz="1800" dirty="0" smtClean="0">
                <a:solidFill>
                  <a:srgbClr val="0000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（</a:t>
            </a:r>
            <a:r>
              <a:rPr lang="zh-CN" altLang="en-US" sz="1800" dirty="0" smtClean="0">
                <a:solidFill>
                  <a:srgbClr val="FF00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一般不做沉头</a:t>
            </a:r>
            <a:r>
              <a:rPr lang="zh-TW" altLang="en-US" sz="1800" dirty="0" smtClean="0">
                <a:solidFill>
                  <a:srgbClr val="FF00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，</a:t>
            </a:r>
            <a:r>
              <a:rPr lang="zh-CN" altLang="en-US" sz="1800" dirty="0" smtClean="0">
                <a:solidFill>
                  <a:srgbClr val="FF00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增加成本</a:t>
            </a:r>
            <a:r>
              <a:rPr lang="zh-TW" altLang="en-US" sz="1800" dirty="0" smtClean="0">
                <a:solidFill>
                  <a:srgbClr val="FF00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，</a:t>
            </a:r>
            <a:r>
              <a:rPr lang="zh-CN" altLang="en-US" sz="1800" dirty="0" smtClean="0">
                <a:solidFill>
                  <a:srgbClr val="FF00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组装时也易锁偏</a:t>
            </a:r>
            <a:r>
              <a:rPr lang="zh-TW" altLang="en-US" sz="1800" dirty="0" smtClean="0">
                <a:solidFill>
                  <a:srgbClr val="FF00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。</a:t>
            </a:r>
            <a:r>
              <a:rPr lang="zh-TW" altLang="en-US" sz="1800" dirty="0">
                <a:solidFill>
                  <a:srgbClr val="0000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）</a:t>
            </a:r>
            <a:endParaRPr lang="en-US" altLang="zh-TW" sz="1800" dirty="0">
              <a:solidFill>
                <a:srgbClr val="0000FF"/>
              </a:solidFill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sp>
        <p:nvSpPr>
          <p:cNvPr id="15" name="Rectangle 86"/>
          <p:cNvSpPr>
            <a:spLocks noChangeArrowheads="1"/>
          </p:cNvSpPr>
          <p:nvPr/>
        </p:nvSpPr>
        <p:spPr bwMode="black">
          <a:xfrm>
            <a:off x="8596032" y="4310256"/>
            <a:ext cx="24003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zh-CN" altLang="en-US" sz="1800" dirty="0" smtClean="0">
                <a:solidFill>
                  <a:srgbClr val="0000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关于零件切削量</a:t>
            </a:r>
            <a:r>
              <a:rPr lang="en-US" altLang="zh-TW" sz="1800" dirty="0" smtClean="0">
                <a:solidFill>
                  <a:srgbClr val="0000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(</a:t>
            </a:r>
            <a:r>
              <a:rPr lang="zh-CN" altLang="en-US" sz="1800" dirty="0" smtClean="0">
                <a:solidFill>
                  <a:srgbClr val="FF00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切削量尽量少</a:t>
            </a:r>
            <a:r>
              <a:rPr lang="zh-TW" altLang="en-US" sz="1800" dirty="0" smtClean="0">
                <a:solidFill>
                  <a:srgbClr val="FF00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，</a:t>
            </a:r>
            <a:r>
              <a:rPr lang="zh-CN" altLang="en-US" sz="1800" dirty="0" smtClean="0">
                <a:solidFill>
                  <a:srgbClr val="FF00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太多容易变形</a:t>
            </a:r>
            <a:r>
              <a:rPr lang="zh-TW" altLang="en-US" sz="1800" dirty="0" smtClean="0">
                <a:solidFill>
                  <a:srgbClr val="FF00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，</a:t>
            </a:r>
            <a:r>
              <a:rPr lang="zh-TW" altLang="en-US" sz="1800" dirty="0">
                <a:solidFill>
                  <a:srgbClr val="FF00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成本也高。</a:t>
            </a:r>
            <a:r>
              <a:rPr lang="en-US" altLang="zh-TW" sz="1800" dirty="0">
                <a:solidFill>
                  <a:srgbClr val="0000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)</a:t>
            </a:r>
            <a:r>
              <a:rPr lang="en-US" altLang="zh-CN" sz="1800" dirty="0">
                <a:solidFill>
                  <a:srgbClr val="0000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	</a:t>
            </a:r>
            <a:endParaRPr lang="en-US" altLang="zh-TW" sz="1800" dirty="0">
              <a:solidFill>
                <a:srgbClr val="0000FF"/>
              </a:solidFill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sp>
        <p:nvSpPr>
          <p:cNvPr id="16" name="文字方塊 9"/>
          <p:cNvSpPr txBox="1">
            <a:spLocks noChangeArrowheads="1"/>
          </p:cNvSpPr>
          <p:nvPr/>
        </p:nvSpPr>
        <p:spPr bwMode="auto">
          <a:xfrm>
            <a:off x="500063" y="2786063"/>
            <a:ext cx="20716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zh-TW" altLang="en-US" sz="1400" smtClean="0">
                <a:solidFill>
                  <a:srgbClr val="FF00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注：沉头不要太靠边，容易破孔。</a:t>
            </a:r>
            <a:endParaRPr lang="zh-TW" altLang="en-US" sz="1400">
              <a:solidFill>
                <a:srgbClr val="FF00FF"/>
              </a:solidFill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pic>
        <p:nvPicPr>
          <p:cNvPr id="17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3788" y="5822253"/>
            <a:ext cx="5238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3214" y="5872452"/>
            <a:ext cx="5238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0757" y="1270794"/>
            <a:ext cx="1828800" cy="1601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663" y="1000126"/>
            <a:ext cx="1797050" cy="785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3788" y="2804416"/>
            <a:ext cx="5238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2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5119" y="1321594"/>
            <a:ext cx="1658937" cy="150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1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6169" y="965995"/>
            <a:ext cx="1852612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3214" y="2804416"/>
            <a:ext cx="5238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1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3776" y="4310256"/>
            <a:ext cx="3643313" cy="1001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395" y="4387851"/>
            <a:ext cx="3586162" cy="928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1662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表格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667351"/>
              </p:ext>
            </p:extLst>
          </p:nvPr>
        </p:nvGraphicFramePr>
        <p:xfrm>
          <a:off x="402943" y="467656"/>
          <a:ext cx="11277039" cy="60514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59013">
                  <a:extLst>
                    <a:ext uri="{9D8B030D-6E8A-4147-A177-3AD203B41FA5}">
                      <a16:colId xmlns:a16="http://schemas.microsoft.com/office/drawing/2014/main" val="4142843683"/>
                    </a:ext>
                  </a:extLst>
                </a:gridCol>
                <a:gridCol w="3759013">
                  <a:extLst>
                    <a:ext uri="{9D8B030D-6E8A-4147-A177-3AD203B41FA5}">
                      <a16:colId xmlns:a16="http://schemas.microsoft.com/office/drawing/2014/main" val="2745533354"/>
                    </a:ext>
                  </a:extLst>
                </a:gridCol>
                <a:gridCol w="3759013">
                  <a:extLst>
                    <a:ext uri="{9D8B030D-6E8A-4147-A177-3AD203B41FA5}">
                      <a16:colId xmlns:a16="http://schemas.microsoft.com/office/drawing/2014/main" val="3987009107"/>
                    </a:ext>
                  </a:extLst>
                </a:gridCol>
              </a:tblGrid>
              <a:tr h="3038473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6683742"/>
                  </a:ext>
                </a:extLst>
              </a:tr>
              <a:tr h="301297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2379915"/>
                  </a:ext>
                </a:extLst>
              </a:tr>
            </a:tbl>
          </a:graphicData>
        </a:graphic>
      </p:graphicFrame>
      <p:sp>
        <p:nvSpPr>
          <p:cNvPr id="14" name="AutoShape 14"/>
          <p:cNvSpPr/>
          <p:nvPr/>
        </p:nvSpPr>
        <p:spPr>
          <a:xfrm>
            <a:off x="10107702" y="6544234"/>
            <a:ext cx="1905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r">
              <a:lnSpc>
                <a:spcPct val="125000"/>
              </a:lnSpc>
              <a:defRPr/>
            </a:pPr>
            <a:r>
              <a:rPr lang="en-US" sz="1200" b="0" i="0" u="none" strike="noStrike" dirty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http://tejiol.com/</a:t>
            </a:r>
            <a:endParaRPr lang="en-US" sz="1100" dirty="0"/>
          </a:p>
        </p:txBody>
      </p:sp>
      <p:sp>
        <p:nvSpPr>
          <p:cNvPr id="15" name="Rectangle 86"/>
          <p:cNvSpPr>
            <a:spLocks noChangeArrowheads="1"/>
          </p:cNvSpPr>
          <p:nvPr/>
        </p:nvSpPr>
        <p:spPr bwMode="black">
          <a:xfrm>
            <a:off x="8303841" y="1522382"/>
            <a:ext cx="280987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zh-CN" altLang="en-US" sz="1800" dirty="0" smtClean="0">
                <a:solidFill>
                  <a:srgbClr val="0000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较长工件的沉头孔（</a:t>
            </a:r>
            <a:r>
              <a:rPr lang="zh-CN" altLang="en-US" sz="1800" dirty="0">
                <a:solidFill>
                  <a:srgbClr val="FF00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尽量沉头加深，确保较短的螺丝连接</a:t>
            </a:r>
            <a:r>
              <a:rPr lang="zh-CN" altLang="en-US" sz="1800" dirty="0" smtClean="0">
                <a:solidFill>
                  <a:srgbClr val="0000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）</a:t>
            </a:r>
            <a:endParaRPr lang="en-US" altLang="zh-TW" sz="1800" dirty="0">
              <a:solidFill>
                <a:srgbClr val="0000FF"/>
              </a:solidFill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sp>
        <p:nvSpPr>
          <p:cNvPr id="16" name="Rectangle 86"/>
          <p:cNvSpPr>
            <a:spLocks noChangeArrowheads="1"/>
          </p:cNvSpPr>
          <p:nvPr/>
        </p:nvSpPr>
        <p:spPr bwMode="black">
          <a:xfrm>
            <a:off x="8656267" y="4661499"/>
            <a:ext cx="26289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zh-CN" altLang="en-US" sz="1800" dirty="0" smtClean="0">
                <a:solidFill>
                  <a:srgbClr val="0000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柱子与柱板之间的连接</a:t>
            </a:r>
            <a:r>
              <a:rPr lang="zh-TW" altLang="en-US" sz="1800" dirty="0" smtClean="0">
                <a:solidFill>
                  <a:srgbClr val="0000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（</a:t>
            </a:r>
            <a:r>
              <a:rPr lang="zh-CN" altLang="en-US" sz="1800" dirty="0" smtClean="0">
                <a:solidFill>
                  <a:srgbClr val="FF00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需增加卡位</a:t>
            </a:r>
            <a:r>
              <a:rPr lang="zh-TW" altLang="en-US" sz="1800" dirty="0" smtClean="0">
                <a:solidFill>
                  <a:srgbClr val="0000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）</a:t>
            </a:r>
            <a:endParaRPr lang="en-US" altLang="zh-TW" sz="1800" dirty="0">
              <a:solidFill>
                <a:srgbClr val="0000FF"/>
              </a:solidFill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pic>
        <p:nvPicPr>
          <p:cNvPr id="19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727" y="2969501"/>
            <a:ext cx="5238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9917" y="2969502"/>
            <a:ext cx="5238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9493" y="5967413"/>
            <a:ext cx="5238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9917" y="5967413"/>
            <a:ext cx="5238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937" y="625443"/>
            <a:ext cx="2136970" cy="2717207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62" y="625443"/>
            <a:ext cx="2281157" cy="272886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936" y="3547227"/>
            <a:ext cx="2086741" cy="2782321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7039" y="3642726"/>
            <a:ext cx="2253011" cy="2686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413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表格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8879007"/>
              </p:ext>
            </p:extLst>
          </p:nvPr>
        </p:nvGraphicFramePr>
        <p:xfrm>
          <a:off x="402943" y="467656"/>
          <a:ext cx="11277039" cy="60514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59013">
                  <a:extLst>
                    <a:ext uri="{9D8B030D-6E8A-4147-A177-3AD203B41FA5}">
                      <a16:colId xmlns:a16="http://schemas.microsoft.com/office/drawing/2014/main" val="4142843683"/>
                    </a:ext>
                  </a:extLst>
                </a:gridCol>
                <a:gridCol w="3759013">
                  <a:extLst>
                    <a:ext uri="{9D8B030D-6E8A-4147-A177-3AD203B41FA5}">
                      <a16:colId xmlns:a16="http://schemas.microsoft.com/office/drawing/2014/main" val="2745533354"/>
                    </a:ext>
                  </a:extLst>
                </a:gridCol>
                <a:gridCol w="3759013">
                  <a:extLst>
                    <a:ext uri="{9D8B030D-6E8A-4147-A177-3AD203B41FA5}">
                      <a16:colId xmlns:a16="http://schemas.microsoft.com/office/drawing/2014/main" val="3987009107"/>
                    </a:ext>
                  </a:extLst>
                </a:gridCol>
              </a:tblGrid>
              <a:tr h="3038473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	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6683742"/>
                  </a:ext>
                </a:extLst>
              </a:tr>
              <a:tr h="301297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2379915"/>
                  </a:ext>
                </a:extLst>
              </a:tr>
            </a:tbl>
          </a:graphicData>
        </a:graphic>
      </p:graphicFrame>
      <p:sp>
        <p:nvSpPr>
          <p:cNvPr id="14" name="AutoShape 14"/>
          <p:cNvSpPr/>
          <p:nvPr/>
        </p:nvSpPr>
        <p:spPr>
          <a:xfrm>
            <a:off x="10107702" y="6544234"/>
            <a:ext cx="1905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r">
              <a:lnSpc>
                <a:spcPct val="125000"/>
              </a:lnSpc>
              <a:defRPr/>
            </a:pPr>
            <a:r>
              <a:rPr lang="en-US" sz="1200" b="0" i="0" u="none" strike="noStrike" dirty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http://tejiol.com/</a:t>
            </a:r>
            <a:endParaRPr lang="en-US" sz="1100" dirty="0"/>
          </a:p>
        </p:txBody>
      </p:sp>
      <p:sp>
        <p:nvSpPr>
          <p:cNvPr id="15" name="Rectangle 86"/>
          <p:cNvSpPr>
            <a:spLocks noChangeArrowheads="1"/>
          </p:cNvSpPr>
          <p:nvPr/>
        </p:nvSpPr>
        <p:spPr bwMode="black">
          <a:xfrm>
            <a:off x="8656267" y="1855757"/>
            <a:ext cx="280987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buSzPct val="100000"/>
            </a:pPr>
            <a:r>
              <a:rPr lang="zh-CN" altLang="en-US" sz="1800" dirty="0" smtClean="0">
                <a:solidFill>
                  <a:srgbClr val="0000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轴承内外圈</a:t>
            </a:r>
            <a:r>
              <a:rPr lang="zh-CN" altLang="en-US" sz="1800" dirty="0">
                <a:solidFill>
                  <a:srgbClr val="0000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设计</a:t>
            </a:r>
            <a:r>
              <a:rPr lang="zh-CN" altLang="en-US" sz="1800" dirty="0" smtClean="0">
                <a:solidFill>
                  <a:srgbClr val="0000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（</a:t>
            </a:r>
            <a:r>
              <a:rPr lang="zh-CN" altLang="en-US" sz="1800" dirty="0" smtClean="0">
                <a:solidFill>
                  <a:srgbClr val="FF00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要顶内外衬套</a:t>
            </a:r>
            <a:r>
              <a:rPr lang="zh-CN" altLang="en-US" sz="1800" dirty="0" smtClean="0">
                <a:solidFill>
                  <a:srgbClr val="0000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）</a:t>
            </a:r>
            <a:endParaRPr lang="en-US" altLang="zh-TW" sz="1800" dirty="0">
              <a:solidFill>
                <a:srgbClr val="0000FF"/>
              </a:solidFill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zh-TW" sz="1800" dirty="0">
              <a:solidFill>
                <a:srgbClr val="0000FF"/>
              </a:solidFill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sp>
        <p:nvSpPr>
          <p:cNvPr id="16" name="Rectangle 86"/>
          <p:cNvSpPr>
            <a:spLocks noChangeArrowheads="1"/>
          </p:cNvSpPr>
          <p:nvPr/>
        </p:nvSpPr>
        <p:spPr bwMode="black">
          <a:xfrm>
            <a:off x="8543726" y="4688852"/>
            <a:ext cx="26289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zh-CN" altLang="en-US" sz="1800" dirty="0" smtClean="0">
                <a:solidFill>
                  <a:srgbClr val="0000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滑动导柱需要两头都有固定</a:t>
            </a:r>
            <a:endParaRPr lang="en-US" altLang="zh-TW" sz="1800" dirty="0">
              <a:solidFill>
                <a:srgbClr val="0000FF"/>
              </a:solidFill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pic>
        <p:nvPicPr>
          <p:cNvPr id="19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727" y="2969501"/>
            <a:ext cx="5238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9917" y="2969502"/>
            <a:ext cx="5238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9493" y="5967413"/>
            <a:ext cx="5238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9917" y="5967413"/>
            <a:ext cx="5238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5"/>
          <a:srcRect b="2037"/>
          <a:stretch/>
        </p:blipFill>
        <p:spPr>
          <a:xfrm>
            <a:off x="885318" y="736271"/>
            <a:ext cx="2238881" cy="2469959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6"/>
          <a:srcRect t="1" b="2126"/>
          <a:stretch/>
        </p:blipFill>
        <p:spPr>
          <a:xfrm>
            <a:off x="4854153" y="736271"/>
            <a:ext cx="2165772" cy="2464129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467" y="3524836"/>
            <a:ext cx="1666343" cy="2990074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7533" y="3532749"/>
            <a:ext cx="1879905" cy="2958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937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表格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3782298"/>
              </p:ext>
            </p:extLst>
          </p:nvPr>
        </p:nvGraphicFramePr>
        <p:xfrm>
          <a:off x="402943" y="467656"/>
          <a:ext cx="11277039" cy="60514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59013">
                  <a:extLst>
                    <a:ext uri="{9D8B030D-6E8A-4147-A177-3AD203B41FA5}">
                      <a16:colId xmlns:a16="http://schemas.microsoft.com/office/drawing/2014/main" val="4142843683"/>
                    </a:ext>
                  </a:extLst>
                </a:gridCol>
                <a:gridCol w="3759013">
                  <a:extLst>
                    <a:ext uri="{9D8B030D-6E8A-4147-A177-3AD203B41FA5}">
                      <a16:colId xmlns:a16="http://schemas.microsoft.com/office/drawing/2014/main" val="2745533354"/>
                    </a:ext>
                  </a:extLst>
                </a:gridCol>
                <a:gridCol w="3759013">
                  <a:extLst>
                    <a:ext uri="{9D8B030D-6E8A-4147-A177-3AD203B41FA5}">
                      <a16:colId xmlns:a16="http://schemas.microsoft.com/office/drawing/2014/main" val="3987009107"/>
                    </a:ext>
                  </a:extLst>
                </a:gridCol>
              </a:tblGrid>
              <a:tr h="3038473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6683742"/>
                  </a:ext>
                </a:extLst>
              </a:tr>
              <a:tr h="301297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2379915"/>
                  </a:ext>
                </a:extLst>
              </a:tr>
            </a:tbl>
          </a:graphicData>
        </a:graphic>
      </p:graphicFrame>
      <p:sp>
        <p:nvSpPr>
          <p:cNvPr id="14" name="AutoShape 14"/>
          <p:cNvSpPr/>
          <p:nvPr/>
        </p:nvSpPr>
        <p:spPr>
          <a:xfrm>
            <a:off x="10107702" y="6544234"/>
            <a:ext cx="1905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r">
              <a:lnSpc>
                <a:spcPct val="125000"/>
              </a:lnSpc>
              <a:defRPr/>
            </a:pPr>
            <a:r>
              <a:rPr lang="en-US" sz="1200" b="0" i="0" u="none" strike="noStrike" dirty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http://tejiol.com/</a:t>
            </a:r>
            <a:endParaRPr lang="en-US" sz="1100" dirty="0"/>
          </a:p>
        </p:txBody>
      </p:sp>
      <p:sp>
        <p:nvSpPr>
          <p:cNvPr id="15" name="Rectangle 86"/>
          <p:cNvSpPr>
            <a:spLocks noChangeArrowheads="1"/>
          </p:cNvSpPr>
          <p:nvPr/>
        </p:nvSpPr>
        <p:spPr bwMode="black">
          <a:xfrm>
            <a:off x="8303841" y="1522382"/>
            <a:ext cx="280987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zh-CN" altLang="en-US" sz="1800" dirty="0" smtClean="0">
                <a:solidFill>
                  <a:srgbClr val="0000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振动盘出料口尺寸不要超出</a:t>
            </a:r>
            <a:r>
              <a:rPr lang="en-US" altLang="zh-CN" sz="1800" dirty="0" smtClean="0">
                <a:solidFill>
                  <a:srgbClr val="0000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0.2-0.5XD</a:t>
            </a:r>
            <a:r>
              <a:rPr lang="zh-CN" altLang="en-US" sz="1800" dirty="0" smtClean="0">
                <a:solidFill>
                  <a:srgbClr val="0000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（</a:t>
            </a:r>
            <a:r>
              <a:rPr lang="en-US" altLang="zh-CN" sz="1800" dirty="0" smtClean="0">
                <a:solidFill>
                  <a:srgbClr val="FF00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D</a:t>
            </a:r>
            <a:r>
              <a:rPr lang="zh-CN" altLang="en-US" sz="1800" dirty="0" smtClean="0">
                <a:solidFill>
                  <a:srgbClr val="FF00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是振动盘直径</a:t>
            </a:r>
            <a:r>
              <a:rPr lang="zh-CN" altLang="en-US" sz="1800" dirty="0" smtClean="0">
                <a:solidFill>
                  <a:srgbClr val="0000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）</a:t>
            </a:r>
            <a:endParaRPr lang="en-US" altLang="zh-TW" sz="1800" dirty="0">
              <a:solidFill>
                <a:srgbClr val="0000FF"/>
              </a:solidFill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sp>
        <p:nvSpPr>
          <p:cNvPr id="16" name="Rectangle 86"/>
          <p:cNvSpPr>
            <a:spLocks noChangeArrowheads="1"/>
          </p:cNvSpPr>
          <p:nvPr/>
        </p:nvSpPr>
        <p:spPr bwMode="black">
          <a:xfrm>
            <a:off x="8656267" y="4661499"/>
            <a:ext cx="26289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zh-CN" altLang="en-US" sz="1800" dirty="0" smtClean="0">
                <a:solidFill>
                  <a:srgbClr val="0000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直振装置在安装时要上下、左右、前后都可调节。</a:t>
            </a:r>
            <a:endParaRPr lang="en-US" altLang="zh-TW" sz="1800" dirty="0">
              <a:solidFill>
                <a:srgbClr val="0000FF"/>
              </a:solidFill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pic>
        <p:nvPicPr>
          <p:cNvPr id="19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727" y="2969501"/>
            <a:ext cx="5238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9917" y="2969502"/>
            <a:ext cx="5238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9493" y="5967413"/>
            <a:ext cx="5238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9917" y="5967413"/>
            <a:ext cx="5238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270" y="545121"/>
            <a:ext cx="2539315" cy="2867933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6014" y="693668"/>
            <a:ext cx="2333941" cy="2591974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192" y="3782410"/>
            <a:ext cx="3003469" cy="2080528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0567" y="3829747"/>
            <a:ext cx="2730391" cy="2303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361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表格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6292716"/>
              </p:ext>
            </p:extLst>
          </p:nvPr>
        </p:nvGraphicFramePr>
        <p:xfrm>
          <a:off x="402943" y="467656"/>
          <a:ext cx="11277039" cy="60514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59013">
                  <a:extLst>
                    <a:ext uri="{9D8B030D-6E8A-4147-A177-3AD203B41FA5}">
                      <a16:colId xmlns:a16="http://schemas.microsoft.com/office/drawing/2014/main" val="4142843683"/>
                    </a:ext>
                  </a:extLst>
                </a:gridCol>
                <a:gridCol w="3759013">
                  <a:extLst>
                    <a:ext uri="{9D8B030D-6E8A-4147-A177-3AD203B41FA5}">
                      <a16:colId xmlns:a16="http://schemas.microsoft.com/office/drawing/2014/main" val="2745533354"/>
                    </a:ext>
                  </a:extLst>
                </a:gridCol>
                <a:gridCol w="3759013">
                  <a:extLst>
                    <a:ext uri="{9D8B030D-6E8A-4147-A177-3AD203B41FA5}">
                      <a16:colId xmlns:a16="http://schemas.microsoft.com/office/drawing/2014/main" val="3987009107"/>
                    </a:ext>
                  </a:extLst>
                </a:gridCol>
              </a:tblGrid>
              <a:tr h="3038473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6683742"/>
                  </a:ext>
                </a:extLst>
              </a:tr>
              <a:tr h="301297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2379915"/>
                  </a:ext>
                </a:extLst>
              </a:tr>
            </a:tbl>
          </a:graphicData>
        </a:graphic>
      </p:graphicFrame>
      <p:sp>
        <p:nvSpPr>
          <p:cNvPr id="14" name="AutoShape 14"/>
          <p:cNvSpPr/>
          <p:nvPr/>
        </p:nvSpPr>
        <p:spPr>
          <a:xfrm>
            <a:off x="10107702" y="6544234"/>
            <a:ext cx="1905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r">
              <a:lnSpc>
                <a:spcPct val="125000"/>
              </a:lnSpc>
              <a:defRPr/>
            </a:pPr>
            <a:r>
              <a:rPr lang="en-US" sz="1200" b="0" i="0" u="none" strike="noStrike" dirty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http://tejiol.com/</a:t>
            </a:r>
            <a:endParaRPr lang="en-US" sz="1100" dirty="0"/>
          </a:p>
        </p:txBody>
      </p:sp>
      <p:sp>
        <p:nvSpPr>
          <p:cNvPr id="15" name="Rectangle 86"/>
          <p:cNvSpPr>
            <a:spLocks noChangeArrowheads="1"/>
          </p:cNvSpPr>
          <p:nvPr/>
        </p:nvSpPr>
        <p:spPr bwMode="black">
          <a:xfrm>
            <a:off x="8303841" y="1522382"/>
            <a:ext cx="280987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zh-CN" altLang="en-US" sz="1800" dirty="0" smtClean="0">
                <a:solidFill>
                  <a:srgbClr val="0000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直振轨道</a:t>
            </a:r>
            <a:r>
              <a:rPr lang="zh-CN" altLang="en-US" sz="1800" dirty="0" smtClean="0">
                <a:solidFill>
                  <a:srgbClr val="0000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两端长度</a:t>
            </a:r>
            <a:r>
              <a:rPr lang="zh-CN" altLang="en-US" sz="1800" dirty="0" smtClean="0">
                <a:solidFill>
                  <a:srgbClr val="0000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不超过对应直振长度</a:t>
            </a:r>
            <a:r>
              <a:rPr lang="en-US" altLang="zh-CN" sz="1800" dirty="0" smtClean="0">
                <a:solidFill>
                  <a:srgbClr val="0000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1/2</a:t>
            </a:r>
            <a:endParaRPr lang="en-US" altLang="zh-TW" sz="1800" dirty="0">
              <a:solidFill>
                <a:srgbClr val="0000FF"/>
              </a:solidFill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sp>
        <p:nvSpPr>
          <p:cNvPr id="16" name="Rectangle 86"/>
          <p:cNvSpPr>
            <a:spLocks noChangeArrowheads="1"/>
          </p:cNvSpPr>
          <p:nvPr/>
        </p:nvSpPr>
        <p:spPr bwMode="black">
          <a:xfrm>
            <a:off x="8303841" y="4695948"/>
            <a:ext cx="302371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zh-CN" altLang="en-US" sz="1800" dirty="0" smtClean="0">
                <a:solidFill>
                  <a:srgbClr val="0000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振动盘应该具有高度可以调节的机构。</a:t>
            </a:r>
            <a:endParaRPr lang="en-US" altLang="zh-TW" sz="1800" dirty="0">
              <a:solidFill>
                <a:srgbClr val="0000FF"/>
              </a:solidFill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pic>
        <p:nvPicPr>
          <p:cNvPr id="19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727" y="2969501"/>
            <a:ext cx="5238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9917" y="2969502"/>
            <a:ext cx="5238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9493" y="5967413"/>
            <a:ext cx="5238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9917" y="5967413"/>
            <a:ext cx="5238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002" y="815488"/>
            <a:ext cx="3657600" cy="1913844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7164" y="815488"/>
            <a:ext cx="3657600" cy="1913844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991" y="3700882"/>
            <a:ext cx="1721303" cy="2528468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6740" y="3885849"/>
            <a:ext cx="1741215" cy="2266531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2656114" y="1132114"/>
            <a:ext cx="1471488" cy="59508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矩形 20"/>
          <p:cNvSpPr/>
          <p:nvPr/>
        </p:nvSpPr>
        <p:spPr>
          <a:xfrm>
            <a:off x="4198327" y="859030"/>
            <a:ext cx="1008926" cy="59508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矩形 23"/>
          <p:cNvSpPr/>
          <p:nvPr/>
        </p:nvSpPr>
        <p:spPr>
          <a:xfrm>
            <a:off x="6884545" y="878113"/>
            <a:ext cx="1008926" cy="59508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3" name="直接箭头连接符 12"/>
          <p:cNvCxnSpPr/>
          <p:nvPr/>
        </p:nvCxnSpPr>
        <p:spPr>
          <a:xfrm>
            <a:off x="4557486" y="5704114"/>
            <a:ext cx="348505" cy="11611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7629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表格 8"/>
          <p:cNvGraphicFramePr>
            <a:graphicFrameLocks noGrp="1"/>
          </p:cNvGraphicFramePr>
          <p:nvPr/>
        </p:nvGraphicFramePr>
        <p:xfrm>
          <a:off x="402943" y="467656"/>
          <a:ext cx="11277039" cy="60514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59013">
                  <a:extLst>
                    <a:ext uri="{9D8B030D-6E8A-4147-A177-3AD203B41FA5}">
                      <a16:colId xmlns:a16="http://schemas.microsoft.com/office/drawing/2014/main" val="4142843683"/>
                    </a:ext>
                  </a:extLst>
                </a:gridCol>
                <a:gridCol w="3759013">
                  <a:extLst>
                    <a:ext uri="{9D8B030D-6E8A-4147-A177-3AD203B41FA5}">
                      <a16:colId xmlns:a16="http://schemas.microsoft.com/office/drawing/2014/main" val="2745533354"/>
                    </a:ext>
                  </a:extLst>
                </a:gridCol>
                <a:gridCol w="3759013">
                  <a:extLst>
                    <a:ext uri="{9D8B030D-6E8A-4147-A177-3AD203B41FA5}">
                      <a16:colId xmlns:a16="http://schemas.microsoft.com/office/drawing/2014/main" val="3987009107"/>
                    </a:ext>
                  </a:extLst>
                </a:gridCol>
              </a:tblGrid>
              <a:tr h="3038473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6683742"/>
                  </a:ext>
                </a:extLst>
              </a:tr>
              <a:tr h="301297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2379915"/>
                  </a:ext>
                </a:extLst>
              </a:tr>
            </a:tbl>
          </a:graphicData>
        </a:graphic>
      </p:graphicFrame>
      <p:sp>
        <p:nvSpPr>
          <p:cNvPr id="14" name="AutoShape 14"/>
          <p:cNvSpPr/>
          <p:nvPr/>
        </p:nvSpPr>
        <p:spPr>
          <a:xfrm>
            <a:off x="10107702" y="6544234"/>
            <a:ext cx="1905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r">
              <a:lnSpc>
                <a:spcPct val="125000"/>
              </a:lnSpc>
              <a:defRPr/>
            </a:pPr>
            <a:r>
              <a:rPr lang="en-US" sz="1200" b="0" i="0" u="none" strike="noStrike" dirty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http://tejiol.com/</a:t>
            </a:r>
            <a:endParaRPr lang="en-US" sz="1100" dirty="0"/>
          </a:p>
        </p:txBody>
      </p:sp>
      <p:sp>
        <p:nvSpPr>
          <p:cNvPr id="15" name="Rectangle 86"/>
          <p:cNvSpPr>
            <a:spLocks noChangeArrowheads="1"/>
          </p:cNvSpPr>
          <p:nvPr/>
        </p:nvSpPr>
        <p:spPr bwMode="black">
          <a:xfrm>
            <a:off x="8303841" y="1522382"/>
            <a:ext cx="280987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zh-CN" altLang="en-US" sz="1800" dirty="0" smtClean="0">
                <a:solidFill>
                  <a:srgbClr val="0000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端子送料轮应在齿面两侧做让位。</a:t>
            </a:r>
            <a:endParaRPr lang="en-US" altLang="zh-TW" sz="1800" dirty="0">
              <a:solidFill>
                <a:srgbClr val="0000FF"/>
              </a:solidFill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sp>
        <p:nvSpPr>
          <p:cNvPr id="16" name="Rectangle 86"/>
          <p:cNvSpPr>
            <a:spLocks noChangeArrowheads="1"/>
          </p:cNvSpPr>
          <p:nvPr/>
        </p:nvSpPr>
        <p:spPr bwMode="black">
          <a:xfrm>
            <a:off x="8303840" y="4590724"/>
            <a:ext cx="280987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zh-CN" altLang="en-US" sz="1800" dirty="0" smtClean="0">
                <a:solidFill>
                  <a:srgbClr val="0000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机箱降温风扇，要遵守低进高出原则。</a:t>
            </a:r>
            <a:endParaRPr lang="en-US" altLang="zh-TW" sz="1800" dirty="0">
              <a:solidFill>
                <a:srgbClr val="0000FF"/>
              </a:solidFill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pic>
        <p:nvPicPr>
          <p:cNvPr id="19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727" y="2969501"/>
            <a:ext cx="5238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9917" y="2969502"/>
            <a:ext cx="5238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9493" y="5967413"/>
            <a:ext cx="5238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9917" y="5967413"/>
            <a:ext cx="5238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15"/>
          <a:stretch/>
        </p:blipFill>
        <p:spPr>
          <a:xfrm>
            <a:off x="783470" y="914400"/>
            <a:ext cx="3107960" cy="1903507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89"/>
          <a:stretch/>
        </p:blipFill>
        <p:spPr>
          <a:xfrm>
            <a:off x="4268835" y="856342"/>
            <a:ext cx="3220536" cy="201956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470" y="3824288"/>
            <a:ext cx="2992492" cy="2143125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5243" y="3812822"/>
            <a:ext cx="2946414" cy="2202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90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418</TotalTime>
  <Words>415</Words>
  <Application>Microsoft Office PowerPoint</Application>
  <PresentationFormat>宽屏</PresentationFormat>
  <Paragraphs>51</Paragraphs>
  <Slides>13</Slides>
  <Notes>13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13</vt:i4>
      </vt:variant>
    </vt:vector>
  </HeadingPairs>
  <TitlesOfParts>
    <vt:vector size="20" baseType="lpstr">
      <vt:lpstr>Arial Unicode MS</vt:lpstr>
      <vt:lpstr>Noto Sans SC</vt:lpstr>
      <vt:lpstr>宋体</vt:lpstr>
      <vt:lpstr>Arial</vt:lpstr>
      <vt:lpstr>Times New Roman</vt:lpstr>
      <vt:lpstr>Office 主题​​</vt:lpstr>
      <vt:lpstr>默认主题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cp:lastModifiedBy>szpe04</cp:lastModifiedBy>
  <cp:revision>59</cp:revision>
  <dcterms:modified xsi:type="dcterms:W3CDTF">2026-06-12T06:02:05Z</dcterms:modified>
</cp:coreProperties>
</file>