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5D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来到特吉学院。今天我们将深入探讨热处理这门关键的制造技术。热处理不仅能改变金属的性能，更是提升产品质量和寿命的核心手段。本课程将介绍几种现代工厂常用的热处理工艺，并提供一个清晰的决策框架，帮助大家为不同的零件选择最合适的处理方法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本次课程将分为五个部分。我们将详细介绍真空淬火、气体氮化、TD处理和QPQ处理这四种先进的热处理工艺。最后，我们会通过一个对比表和决策流程图，帮助大家理解如何根据具体需求来选择最合适的工艺。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真空淬火。顾名思义，它是在真空环境下进行的淬火。最大的优点是工件处理后表面非常光亮，没有氧化皮，而且冷却均匀，变形很小。这对于那些精度要求高、不希望后续再进行大量清理工作的精密零件来说，是理想的选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气体氮化。它是一种表面强化技术，通过让氮原子渗入金属表面，形成一层非常硬的氮化层。由于处理温度低，所以工件几乎不变形。这使得它非常适合处理那些既要表面耐磨，又要求高精度的零件，比如精密齿轮和曲轴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TD处理，也叫盐浴渗钒，是目前硬度最高的表面处理技术之一。它能在工件表面形成一层硬度极高的碳化钒覆层，耐磨性超强。对于那些承受剧烈磨损的冷作模具，比如冷冲模，经过TD处理后，使用寿命可以得到惊人的提升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QPQ处理是一种复合处理技术，它巧妙地结合了氮碳共渗和氧化，使得零件表面同时具备了耐磨、耐腐蚀和抗疲劳三种优异性能，而且变形极小。这让它在汽车、摩托车等对综合性能要求高的行业中应用非常广泛。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张表格直观地对比了几种常用热处理工艺的关键特性。我们可以看到，成本、硬度、变形量和耐磨性之间存在权衡。例如，淬火+回火成本低但变形大；气体氮化变形极小但成本较高；而TD处理耐磨性最强，但成本也最高。选择时需要根据零件的具体要求来权衡利弊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帮助大家做出决策，我们提供了这个简化的决策流程图。你可以根据零件的服役要求，比如是需要整体强韧还是表面耐磨，以及对变形和成本的容忍度，一步步找到最适合的热处理工艺。这个流程可以作为我们日常工作中的一个实用工具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感谢大家的观看。热处理是一门博大精深的学问，今天我们只是触及了其中的一部分。希望通过这次分享，大家能对现代热处理工艺有一个更清晰的认识。特吉学院将继续为大家带来更多实用的技术分享。谢谢！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svg"/><Relationship Id="rId5" Type="http://schemas.openxmlformats.org/officeDocument/2006/relationships/image" Target="../media/image6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svg"/><Relationship Id="rId5" Type="http://schemas.openxmlformats.org/officeDocument/2006/relationships/image" Target="../media/image10.png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svg"/><Relationship Id="rId5" Type="http://schemas.openxmlformats.org/officeDocument/2006/relationships/image" Target="../media/image13.pn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609600" y="4552616"/>
            <a:ext cx="109728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333"/>
              </a:lnSpc>
              <a:defRPr/>
            </a:pPr>
            <a:r>
              <a:rPr lang="en-US" sz="2400" b="0" i="0" u="none" strike="noStrike" dirty="0" err="1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热处理实用工艺与选择指南</a:t>
            </a:r>
            <a:endParaRPr lang="en-US" sz="1100" dirty="0"/>
          </a:p>
        </p:txBody>
      </p:sp>
      <p:sp>
        <p:nvSpPr>
          <p:cNvPr id="9" name="AutoShape 2"/>
          <p:cNvSpPr/>
          <p:nvPr/>
        </p:nvSpPr>
        <p:spPr>
          <a:xfrm>
            <a:off x="0" y="0"/>
            <a:ext cx="2540000" cy="152400"/>
          </a:xfrm>
          <a:prstGeom prst="roundRect">
            <a:avLst>
              <a:gd name="adj" fmla="val 0"/>
            </a:avLst>
          </a:prstGeom>
          <a:solidFill>
            <a:srgbClr val="3498DB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3"/>
          <p:cNvSpPr/>
          <p:nvPr/>
        </p:nvSpPr>
        <p:spPr>
          <a:xfrm>
            <a:off x="2794000" y="0"/>
            <a:ext cx="1270000" cy="152400"/>
          </a:xfrm>
          <a:prstGeom prst="roundRect">
            <a:avLst>
              <a:gd name="adj" fmla="val 0"/>
            </a:avLst>
          </a:prstGeom>
          <a:solidFill>
            <a:srgbClr val="E67E22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4"/>
          <p:cNvSpPr/>
          <p:nvPr/>
        </p:nvSpPr>
        <p:spPr>
          <a:xfrm>
            <a:off x="9144000" y="4826000"/>
            <a:ext cx="3810000" cy="2540000"/>
          </a:xfrm>
          <a:prstGeom prst="parallelogram">
            <a:avLst/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5"/>
          <p:cNvSpPr/>
          <p:nvPr/>
        </p:nvSpPr>
        <p:spPr>
          <a:xfrm>
            <a:off x="11176000" y="6096000"/>
            <a:ext cx="1016000" cy="762000"/>
          </a:xfrm>
          <a:prstGeom prst="roundRect">
            <a:avLst>
              <a:gd name="adj" fmla="val 0"/>
            </a:avLst>
          </a:prstGeom>
          <a:solidFill>
            <a:srgbClr val="3498DB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6"/>
          <p:cNvSpPr/>
          <p:nvPr/>
        </p:nvSpPr>
        <p:spPr>
          <a:xfrm>
            <a:off x="0" y="2667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60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特吉学院</a:t>
            </a:r>
            <a:endParaRPr lang="en-US" sz="1100" dirty="0"/>
          </a:p>
        </p:txBody>
      </p:sp>
      <p:cxnSp>
        <p:nvCxnSpPr>
          <p:cNvPr id="14" name="Connector 7"/>
          <p:cNvCxnSpPr/>
          <p:nvPr/>
        </p:nvCxnSpPr>
        <p:spPr>
          <a:xfrm rot="-11459">
            <a:off x="4191011" y="4184650"/>
            <a:ext cx="381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67E22">
                <a:alpha val="8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目录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39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905000"/>
            <a:ext cx="52705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76200" cy="1397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2032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B82F6">
                    <a:alpha val="2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5357030">
            <a:off x="1524000" y="259719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2286000" y="2032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真空淬火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2286000" y="2603500"/>
            <a:ext cx="355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采用真空环境进行加热与冷却，工件表面光亮洁净，热处理过程中变形量微小，是精密零件的优选工艺。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86500" y="1905000"/>
            <a:ext cx="52705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6286500" y="1905000"/>
            <a:ext cx="76200" cy="13970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6540500" y="2032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97316">
                    <a:alpha val="2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5357030">
            <a:off x="7048500" y="259719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7810500" y="2032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气体氮化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810500" y="2603500"/>
            <a:ext cx="355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在含氮气氛中使氮原子渗入工件表层，形成高硬度渗氮层，实现极致耐磨性，且处理后工件变形极小。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3683000"/>
            <a:ext cx="52705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762000" y="3683000"/>
            <a:ext cx="76200" cy="13970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1016000" y="3810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10B981">
                    <a:alpha val="2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5357030">
            <a:off x="1524000" y="437519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2286000" y="3810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TD处理（熔盐渗金属）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2286000" y="4381500"/>
            <a:ext cx="355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被称为“硬度之王”，通过形成金属碳化物覆层，获得极高的表面硬度和超强耐磨性，适用于苛刻工况。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286500" y="3683000"/>
            <a:ext cx="52705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6286500" y="3683000"/>
            <a:ext cx="76200" cy="1397000"/>
          </a:xfrm>
          <a:prstGeom prst="roundRect">
            <a:avLst>
              <a:gd name="adj" fmla="val 0"/>
            </a:avLst>
          </a:prstGeom>
          <a:solidFill>
            <a:srgbClr val="8B5C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6540500" y="3810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8B5CF6">
                    <a:alpha val="2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cxnSp>
        <p:nvCxnSpPr>
          <p:cNvPr id="25" name="Connector 25"/>
          <p:cNvCxnSpPr/>
          <p:nvPr/>
        </p:nvCxnSpPr>
        <p:spPr>
          <a:xfrm rot="5357030">
            <a:off x="7048500" y="437519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AutoShape 26"/>
          <p:cNvSpPr/>
          <p:nvPr/>
        </p:nvSpPr>
        <p:spPr>
          <a:xfrm>
            <a:off x="7810500" y="3810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QPQ复合处理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7810500" y="4381500"/>
            <a:ext cx="355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集耐磨、耐蚀、抗疲劳三大性能于一体的复合热处理技术，工序少、能耗低，综合性价比突出。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762000" y="5461000"/>
            <a:ext cx="10795000" cy="1016000"/>
          </a:xfrm>
          <a:prstGeom prst="roundRect">
            <a:avLst>
              <a:gd name="adj" fmla="val 0"/>
            </a:avLst>
          </a:prstGeom>
          <a:solidFill>
            <a:srgbClr val="1F2937">
              <a:alpha val="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762000" y="5461000"/>
            <a:ext cx="76200" cy="1016000"/>
          </a:xfrm>
          <a:prstGeom prst="roundRect">
            <a:avLst>
              <a:gd name="adj" fmla="val 0"/>
            </a:avLst>
          </a:prstGeom>
          <a:solidFill>
            <a:srgbClr val="1F29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1016000" y="55626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1F2937">
                    <a:alpha val="1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cxnSp>
        <p:nvCxnSpPr>
          <p:cNvPr id="31" name="Connector 31"/>
          <p:cNvCxnSpPr/>
          <p:nvPr/>
        </p:nvCxnSpPr>
        <p:spPr>
          <a:xfrm rot="5342709">
            <a:off x="1651000" y="59627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AutoShape 32"/>
          <p:cNvSpPr/>
          <p:nvPr/>
        </p:nvSpPr>
        <p:spPr>
          <a:xfrm>
            <a:off x="2286000" y="5588000"/>
            <a:ext cx="4064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工艺对比与场景化选择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5342709">
            <a:off x="6223000" y="59627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5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6858000" y="5613400"/>
            <a:ext cx="4445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基于硬度、变形量、成本及适用工况等核心维度的数据化分析，提供可视化的工艺决策指南，助力精准选型。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真空淬火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74151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5080000" cy="1841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76200" cy="18415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20320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核心原理：真空环境下的洁净热处理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549">
            <a:off x="1016009" y="2533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7415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667000"/>
            <a:ext cx="457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将工件置于密闭真空炉内加热至淬火温度，随后充入高压惰性气体实现快速冷却。真空环境隔绝了空气，从根源上杜绝了工件在加热过程中发生氧化、脱碳等现象，保障基体纯净。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191000"/>
            <a:ext cx="5080000" cy="1905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4191000"/>
            <a:ext cx="76200" cy="19050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16000" y="43180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适用领域：高精度与高表面要求工件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549">
            <a:off x="1016009" y="4819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7415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1016000" y="4953000"/>
            <a:ext cx="457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广泛应用于高速钢、不锈钢、工模具钢等关键材料；是精密轴承、精密齿轮、航空航天结构件及医疗器械零部件的首选热处理工艺，满足严苛的尺寸精度与表面质量标准。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5389889">
            <a:off x="4064000" y="4057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477000" y="1905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EFF6FF">
              <a:alpha val="80000"/>
            </a:srgbClr>
          </a:solidFill>
          <a:ln w="12700" cap="flat" cmpd="sng">
            <a:solidFill>
              <a:srgbClr val="2563EB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667500" y="20955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175500" y="20955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表面质量极佳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9644">
            <a:off x="6667518" y="2660650"/>
            <a:ext cx="222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563EB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6667500" y="2794000"/>
            <a:ext cx="228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处理后工件表面光亮洁净，无氧化皮、无麻点，无需额外清洗或打磨工序，直接进入下一道加工。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9271000" y="1905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EFF6FF">
              <a:alpha val="80000"/>
            </a:srgbClr>
          </a:solidFill>
          <a:ln w="12700" cap="flat" cmpd="sng">
            <a:solidFill>
              <a:srgbClr val="2563EB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61500" y="20955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9969500" y="20955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热处理变形小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19644">
            <a:off x="9461518" y="2660650"/>
            <a:ext cx="222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563EB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9461500" y="2794000"/>
            <a:ext cx="228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惰性气体均匀流场实现全方位冷却，温度梯度小，大幅降低热应力与组织应力，工件形变量可控。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477000" y="4191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FFFBEB">
              <a:alpha val="80000"/>
            </a:srgbClr>
          </a:solidFill>
          <a:ln w="12700" cap="flat" cmpd="sng">
            <a:solidFill>
              <a:srgbClr val="F59E0B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667500" y="4381500"/>
            <a:ext cx="406400" cy="4064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175500" y="43815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杜绝表面脱碳</a:t>
            </a:r>
            <a:endParaRPr lang="en-US" sz="1100"/>
          </a:p>
        </p:txBody>
      </p:sp>
      <p:cxnSp>
        <p:nvCxnSpPr>
          <p:cNvPr id="28" name="Connector 28"/>
          <p:cNvCxnSpPr/>
          <p:nvPr/>
        </p:nvCxnSpPr>
        <p:spPr>
          <a:xfrm rot="-19644">
            <a:off x="6667518" y="4946650"/>
            <a:ext cx="222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59E0B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29"/>
          <p:cNvSpPr/>
          <p:nvPr/>
        </p:nvSpPr>
        <p:spPr>
          <a:xfrm>
            <a:off x="6667500" y="5080000"/>
            <a:ext cx="228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真空环境完全隔离氧气与水蒸气，有效避免工件表面碳元素流失，确保硬度均匀性与耐磨性。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9271000" y="4191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FFFBEB">
              <a:alpha val="80000"/>
            </a:srgbClr>
          </a:solidFill>
          <a:ln w="12700" cap="flat" cmpd="sng">
            <a:solidFill>
              <a:srgbClr val="F59E0B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461500" y="4381500"/>
            <a:ext cx="406400" cy="4064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9969500" y="43815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绿色清洁生产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-19644">
            <a:off x="9461518" y="4946650"/>
            <a:ext cx="222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59E0B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9461500" y="5080000"/>
            <a:ext cx="228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全程无需使用淬火油、盐浴等化学介质，无废气、废水排放，符合现代工业低碳环保的生产要求。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气体氮化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065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74151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334000" cy="1524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1524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778000"/>
            <a:ext cx="4826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01. 核心工艺原理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046">
            <a:off x="1016008" y="2216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3495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在480-560℃的密封炉内通入氨气，经热分解产生活性氮原子渗入工件表面，形成一层致密且硬度极高的合金氮化层，实现表面强化。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556000"/>
            <a:ext cx="5334000" cy="2413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3556000"/>
            <a:ext cx="76200" cy="24130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16000" y="3683000"/>
            <a:ext cx="4826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02. 适用材料与场景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046">
            <a:off x="1016008" y="4121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1016000" y="4254500"/>
            <a:ext cx="4826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适用材料：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含铬、钼、铝等合金元素的专用氮化钢（如38CrMoAl），可形成稳定的合金氮化物。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典型零件：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精密齿轮、曲轴、镗杆、气缸套等，尤其适用于要求高耐磨、高抗疲劳且尺寸精度要求严格的关键机械零件。</a:t>
            </a:r>
          </a:p>
        </p:txBody>
      </p:sp>
      <p:cxnSp>
        <p:nvCxnSpPr>
          <p:cNvPr id="14" name="Connector 14"/>
          <p:cNvCxnSpPr/>
          <p:nvPr/>
        </p:nvCxnSpPr>
        <p:spPr>
          <a:xfrm rot="5390450">
            <a:off x="4191000" y="3930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731000" y="1651000"/>
            <a:ext cx="2349500" cy="20955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21500" y="18415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493000" y="1841500"/>
            <a:ext cx="1460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低温微变形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22917">
            <a:off x="6921521" y="2406650"/>
            <a:ext cx="190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6921500" y="2603500"/>
            <a:ext cx="1968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处理温度远低于相变点，工件内部组织无变化，变形极小，无需后续精加工。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9271000" y="1651000"/>
            <a:ext cx="2349500" cy="2095500"/>
          </a:xfrm>
          <a:prstGeom prst="roundRect">
            <a:avLst>
              <a:gd name="adj" fmla="val 0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61500" y="18415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10033000" y="1841500"/>
            <a:ext cx="1460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极致耐磨性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22917">
            <a:off x="9461521" y="2406650"/>
            <a:ext cx="190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97316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9461500" y="2603500"/>
            <a:ext cx="1968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表面硬度可达HV 1000-1200，形成极硬的耐磨层，大幅提升零件的抗磨损和抗疲劳强度。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731000" y="4064000"/>
            <a:ext cx="2349500" cy="2095500"/>
          </a:xfrm>
          <a:prstGeom prst="roundRect">
            <a:avLst>
              <a:gd name="adj" fmla="val 0"/>
            </a:avLst>
          </a:prstGeom>
          <a:solidFill>
            <a:srgbClr val="ECFDF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921500" y="4254500"/>
            <a:ext cx="406400" cy="4064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493000" y="4254500"/>
            <a:ext cx="1460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优良耐蚀性</a:t>
            </a:r>
            <a:endParaRPr lang="en-US" sz="1100"/>
          </a:p>
        </p:txBody>
      </p:sp>
      <p:cxnSp>
        <p:nvCxnSpPr>
          <p:cNvPr id="28" name="Connector 28"/>
          <p:cNvCxnSpPr/>
          <p:nvPr/>
        </p:nvCxnSpPr>
        <p:spPr>
          <a:xfrm rot="-22917">
            <a:off x="6921521" y="4819650"/>
            <a:ext cx="190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0B981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29"/>
          <p:cNvSpPr/>
          <p:nvPr/>
        </p:nvSpPr>
        <p:spPr>
          <a:xfrm>
            <a:off x="6921500" y="4953000"/>
            <a:ext cx="1968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致密的氮化层结构具有良好的化学稳定性，可显著提高零件在大气、淡水及弱碱性介质中的抗腐蚀能力。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9271000" y="4064000"/>
            <a:ext cx="2349500" cy="2095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461500" y="4254500"/>
            <a:ext cx="406400" cy="4064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10033000" y="4254500"/>
            <a:ext cx="1460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工艺易控性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-22917">
            <a:off x="9461521" y="4819650"/>
            <a:ext cx="190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6366F1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9461500" y="4953000"/>
            <a:ext cx="1968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通过控制氨气流量、炉内温度和时间，可精准调控氮化层的深度和硬度，工艺稳定性强，重复性好。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TD处理 (盐浴渗钒)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3271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778000"/>
            <a:ext cx="5334000" cy="1397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1397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905000"/>
            <a:ext cx="482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/ 核心原理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将工件浸入熔融盐浴，盐浴中的钒原子与工件表面碳原子发生化学反应，在工件表层原位生成一层厚度为5-20μm的致密碳化钒（VC）覆层，形成优异的表面防护结构。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556000"/>
            <a:ext cx="2603500" cy="1587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762000" y="3556000"/>
            <a:ext cx="76200" cy="15875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52500" y="3683000"/>
            <a:ext cx="22860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硬度卓越 耐磨极强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VC覆层硬度达HV 3000-3200，远超渗氮与常规淬火工艺，能抵御极端工况下的磨损与咬合。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3556000" y="3556000"/>
            <a:ext cx="2603500" cy="1587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3556000" y="3556000"/>
            <a:ext cx="762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3746500" y="3683000"/>
            <a:ext cx="22860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冶金结合 绝不剥落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覆层与基体为冶金结合，结合力远优于PVD/CVD等物理涂层，在冲击、重载下无脱落风险。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762000" y="5397500"/>
            <a:ext cx="5334000" cy="1079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762000" y="5397500"/>
            <a:ext cx="76200" cy="1079500"/>
          </a:xfrm>
          <a:prstGeom prst="roundRect">
            <a:avLst>
              <a:gd name="adj" fmla="val 0"/>
            </a:avLst>
          </a:prstGeom>
          <a:solidFill>
            <a:srgbClr val="6366F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1016000" y="5524500"/>
            <a:ext cx="4826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 / 核心应用：高耐磨冷作模具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广泛应用于冷冲模、冷挤压模等受剧烈磨损的模具，经处理后使用寿命可提升数倍至数十倍，大幅降低换模与生产成本。</a:t>
            </a:r>
          </a:p>
        </p:txBody>
      </p:sp>
      <p:cxnSp>
        <p:nvCxnSpPr>
          <p:cNvPr id="16" name="Connector 16"/>
          <p:cNvCxnSpPr/>
          <p:nvPr/>
        </p:nvCxnSpPr>
        <p:spPr>
          <a:xfrm rot="5390708">
            <a:off x="4127500" y="4121159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6731000" y="1778000"/>
            <a:ext cx="4699000" cy="1397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21500" y="1968500"/>
            <a:ext cx="609600" cy="6096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747000" y="1905000"/>
            <a:ext cx="355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高温盐浴化学反应体系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在950-1050℃的熔融盐浴中，钒原子扩散至工件表层，与碳原子结合生成致密VC晶体，构建均匀无孔隙的防护层。</a:t>
            </a:r>
          </a:p>
        </p:txBody>
      </p:sp>
      <p:sp>
        <p:nvSpPr>
          <p:cNvPr id="20" name="AutoShape 20"/>
          <p:cNvSpPr/>
          <p:nvPr/>
        </p:nvSpPr>
        <p:spPr>
          <a:xfrm>
            <a:off x="6731000" y="3556000"/>
            <a:ext cx="4699000" cy="1587500"/>
          </a:xfrm>
          <a:prstGeom prst="roundRect">
            <a:avLst>
              <a:gd name="adj" fmla="val 0"/>
            </a:avLst>
          </a:prstGeom>
          <a:solidFill>
            <a:srgbClr val="FFFB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21500" y="3746500"/>
            <a:ext cx="609600" cy="6096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747000" y="3683000"/>
            <a:ext cx="35560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HV 3000+ 超硬防护壁垒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相比渗氮（HV 800-1200）和常规淬火（HV 600-800），TD处理的硬度提升了3-5倍，是解决模具早期磨损失效的终极方案。</a:t>
            </a:r>
          </a:p>
        </p:txBody>
      </p:sp>
      <p:sp>
        <p:nvSpPr>
          <p:cNvPr id="23" name="AutoShape 23"/>
          <p:cNvSpPr/>
          <p:nvPr/>
        </p:nvSpPr>
        <p:spPr>
          <a:xfrm>
            <a:off x="6731000" y="5397500"/>
            <a:ext cx="4699000" cy="1079500"/>
          </a:xfrm>
          <a:prstGeom prst="roundRect">
            <a:avLst>
              <a:gd name="adj" fmla="val 0"/>
            </a:avLst>
          </a:prstGeom>
          <a:solidFill>
            <a:srgbClr val="ECFDF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921500" y="5588000"/>
            <a:ext cx="609600" cy="6096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747000" y="5524500"/>
            <a:ext cx="3556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47857"/>
                </a:solidFill>
                <a:latin typeface="Noto Sans SC"/>
                <a:ea typeface="Noto Sans SC"/>
                <a:cs typeface="Noto Sans SC"/>
                <a:sym typeface="Noto Sans SC"/>
              </a:rPr>
              <a:t>模具寿命指数级飞跃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在冷挤压与冷冲压生产中，经TD处理的模具寿命提升显著，最高可达传统工艺的数十倍，经济效益显著。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QPQ处理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524000"/>
            <a:ext cx="5334000" cy="1651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76200" cy="1651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6510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01 / 核心技术原理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159000"/>
            <a:ext cx="482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一种先进的复合盐浴处理技术，通过“盐浴氮碳共渗→抛光→盐浴氧化”三步工艺，在金属表面形成致密的化合物层与氧化膜层，实现性能的复合提升。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4191000"/>
            <a:ext cx="5334000" cy="1778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762000" y="4191000"/>
            <a:ext cx="76200" cy="17780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1016000" y="43180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02 / 行业适用领域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4826000"/>
            <a:ext cx="482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广泛应用于汽车、摩托车、纺机、机床等精密制造领域。适用于曲轴、齿轮、活塞环、模具等对耐磨、耐蚀、抗疲劳及精度要求严苛的核心零部件。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5390450">
            <a:off x="4064000" y="3803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604000" y="1524000"/>
            <a:ext cx="2476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794500" y="17145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7239000" y="17145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卓越复合性能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20834">
            <a:off x="6794519" y="22796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6794500" y="2413000"/>
            <a:ext cx="2095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表面兼具极高硬度与耐腐蚀性，同时大幅提升零件的抗疲劳强度，实现“一材多能”的综合特性。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9271000" y="1524000"/>
            <a:ext cx="2476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61500" y="17145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906000" y="17145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工件变形极小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20834">
            <a:off x="9461519" y="22796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9461500" y="2413000"/>
            <a:ext cx="2095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处理温度低且采用盐浴冷却方式，零件热应力小，变形量远低于常规淬火，无需后续整形加工。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604000" y="4000500"/>
            <a:ext cx="5143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794500" y="4191000"/>
            <a:ext cx="355600" cy="3556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239000" y="4191000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表面光洁美观，防护性强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-9167">
            <a:off x="6794508" y="4756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6794500" y="4953000"/>
            <a:ext cx="476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最终形成均匀的黑色氧化膜，不仅外观细腻美观，更能有效隔绝外界腐蚀介质，为零件提供长期的表面防护，且无需额外涂装处理。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常用热处理工艺对比分析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065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762000" y="1651000"/>
          <a:ext cx="10668000" cy="54229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98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工艺名称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相对成本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表面硬度 (HV)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相对变形量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耐磨性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核心技术优势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淬火+回火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低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500 - 800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大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综合力学性能均衡，工艺成熟，适用范围最广的基础热处理方式。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渗碳淬火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700 - 900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能获得表面高硬度、高耐磨性，同时保持芯部良好的强韧性，适合承受冲击的耐磨件。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气体氮化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中高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1000 - 1200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极小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极高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处理温度低，工件几乎无变形，表面硬度高且具有优异的抗疲劳、抗咬合性能。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真空淬火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500 - 800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小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工件表面光亮洁净，无氧化脱碳，变形小，能显著提高材料的力学性能和使用寿命。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TD处理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DC2626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3000 - 3200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小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DC2626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极极高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表面硬度和耐磨性为各类工艺之首，适合在极恶劣的磨损工况下使用的模具或零件。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QPQ处理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中高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800 - 1200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极小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同时具备高耐磨性、高耐蚀性和抗疲劳性能，且变形极小，是综合性能优异的表面改性技术。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热处理工艺选择决策流程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651000"/>
            <a:ext cx="2540000" cy="762000"/>
          </a:xfrm>
          <a:prstGeom prst="roundRect">
            <a:avLst>
              <a:gd name="adj" fmla="val 0"/>
            </a:avLst>
          </a:prstGeom>
          <a:solidFill>
            <a:srgbClr val="3B82F6">
              <a:alpha val="10000"/>
            </a:srgbClr>
          </a:solidFill>
          <a:ln w="25400" cap="flat" cmpd="sng">
            <a:solidFill>
              <a:srgbClr val="3B82F6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01 零件服役要求分析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85925">
            <a:off x="3302079" y="2025650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CA3AF">
                <a:alpha val="100000"/>
              </a:srgbClr>
            </a:solidFill>
            <a:prstDash val="solid"/>
            <a:round/>
            <a:headEnd type="none" w="med" len="med"/>
            <a:tailEnd type="arrow" w="sm" len="sm"/>
          </a:ln>
        </p:spPr>
      </p:cxnSp>
      <p:sp>
        <p:nvSpPr>
          <p:cNvPr id="6" name="AutoShape 6"/>
          <p:cNvSpPr/>
          <p:nvPr/>
        </p:nvSpPr>
        <p:spPr>
          <a:xfrm>
            <a:off x="3810000" y="1651000"/>
            <a:ext cx="7112000" cy="762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核心判断：是否要求零件具备整体高强度和韧性？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5285450">
            <a:off x="3873500" y="2724256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CA3A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762000" y="2921000"/>
            <a:ext cx="5207000" cy="889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12700" cap="flat" cmpd="sng">
            <a:solidFill>
              <a:srgbClr val="BFDBFE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1D4ED8"/>
                </a:solidFill>
                <a:latin typeface="Noto Sans SC"/>
                <a:ea typeface="Noto Sans SC"/>
                <a:cs typeface="Noto Sans SC"/>
                <a:sym typeface="Noto Sans SC"/>
              </a:rPr>
              <a:t>路径A（是）：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优先考虑整体热处理。关键变量：是否允许热处理后产生较大变形？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191000"/>
            <a:ext cx="2476500" cy="1143000"/>
          </a:xfrm>
          <a:prstGeom prst="roundRect">
            <a:avLst>
              <a:gd name="adj" fmla="val 0"/>
            </a:avLst>
          </a:prstGeom>
          <a:solidFill>
            <a:srgbClr val="FFFBEB">
              <a:alpha val="100000"/>
            </a:srgbClr>
          </a:solidFill>
          <a:ln w="12700" cap="flat" cmpd="sng">
            <a:solidFill>
              <a:srgbClr val="FCD34D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允许较大变形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92400E"/>
                </a:solidFill>
                <a:latin typeface="Noto Sans SC"/>
                <a:ea typeface="Noto Sans SC"/>
                <a:cs typeface="Noto Sans SC"/>
                <a:sym typeface="Noto Sans SC"/>
              </a:rPr>
              <a:t>推荐工艺：淬火 + 高温回火（调质处理），成本低，工艺成熟。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3492500" y="4191000"/>
            <a:ext cx="2476500" cy="1143000"/>
          </a:xfrm>
          <a:prstGeom prst="roundRect">
            <a:avLst>
              <a:gd name="adj" fmla="val 0"/>
            </a:avLst>
          </a:prstGeom>
          <a:solidFill>
            <a:srgbClr val="FFF7ED">
              <a:alpha val="100000"/>
            </a:srgbClr>
          </a:solidFill>
          <a:ln w="12700" cap="flat" cmpd="sng">
            <a:solidFill>
              <a:srgbClr val="FDBA74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C2410C"/>
                </a:solidFill>
                <a:latin typeface="Noto Sans SC"/>
                <a:ea typeface="Noto Sans SC"/>
                <a:cs typeface="Noto Sans SC"/>
                <a:sym typeface="Noto Sans SC"/>
              </a:rPr>
              <a:t>不允许变形/精度高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9A3412"/>
                </a:solidFill>
                <a:latin typeface="Noto Sans SC"/>
                <a:ea typeface="Noto Sans SC"/>
                <a:cs typeface="Noto Sans SC"/>
                <a:sym typeface="Noto Sans SC"/>
              </a:rPr>
              <a:t>推荐工艺：真空淬火，变形极小，表面光亮，适合精密零件。</a:t>
            </a:r>
          </a:p>
        </p:txBody>
      </p:sp>
      <p:cxnSp>
        <p:nvCxnSpPr>
          <p:cNvPr id="11" name="Connector 11"/>
          <p:cNvCxnSpPr/>
          <p:nvPr/>
        </p:nvCxnSpPr>
        <p:spPr>
          <a:xfrm rot="5384373">
            <a:off x="4826000" y="4311664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2" name="Connector 12"/>
          <p:cNvCxnSpPr/>
          <p:nvPr/>
        </p:nvCxnSpPr>
        <p:spPr>
          <a:xfrm rot="5285450">
            <a:off x="7429500" y="2724256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CA3A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477000" y="2921000"/>
            <a:ext cx="4953000" cy="8890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BBF7D0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/>
                <a:ea typeface="Noto Sans SC"/>
                <a:cs typeface="Noto Sans SC"/>
                <a:sym typeface="Noto Sans SC"/>
              </a:rPr>
              <a:t>路径B（否）：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转向表面强化路径。根据表面硬度要求和工况特性进一步筛选。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477000" y="4191000"/>
            <a:ext cx="2413000" cy="1397000"/>
          </a:xfrm>
          <a:prstGeom prst="roundRect">
            <a:avLst>
              <a:gd name="adj" fmla="val 0"/>
            </a:avLst>
          </a:prstGeom>
          <a:solidFill>
            <a:srgbClr val="EEF2FF">
              <a:alpha val="100000"/>
            </a:srgbClr>
          </a:solidFill>
          <a:ln w="12700" cap="flat" cmpd="sng">
            <a:solidFill>
              <a:srgbClr val="C7D2FE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4338CA"/>
                </a:solidFill>
                <a:latin typeface="Noto Sans SC"/>
                <a:ea typeface="Noto Sans SC"/>
                <a:cs typeface="Noto Sans SC"/>
                <a:sym typeface="Noto Sans SC"/>
              </a:rPr>
              <a:t>极高硬度 (&gt;HV 1000)</a:t>
            </a:r>
            <a:endParaRPr lang="en-US" sz="1100"/>
          </a:p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耐磨优先选TD处理；需耐腐蚀选QPQ；一般工况选气体氮化。</a:t>
            </a:r>
          </a:p>
        </p:txBody>
      </p:sp>
      <p:sp>
        <p:nvSpPr>
          <p:cNvPr id="15" name="AutoShape 15"/>
          <p:cNvSpPr/>
          <p:nvPr/>
        </p:nvSpPr>
        <p:spPr>
          <a:xfrm>
            <a:off x="9017000" y="4191000"/>
            <a:ext cx="2413000" cy="1397000"/>
          </a:xfrm>
          <a:prstGeom prst="roundRect">
            <a:avLst>
              <a:gd name="adj" fmla="val 0"/>
            </a:avLst>
          </a:prstGeom>
          <a:solidFill>
            <a:srgbClr val="FAF5FF">
              <a:alpha val="100000"/>
            </a:srgbClr>
          </a:solidFill>
          <a:ln w="12700" cap="flat" cmpd="sng">
            <a:solidFill>
              <a:srgbClr val="E9D5FF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7E22CE"/>
                </a:solidFill>
                <a:latin typeface="Noto Sans SC"/>
                <a:ea typeface="Noto Sans SC"/>
                <a:cs typeface="Noto Sans SC"/>
                <a:sym typeface="Noto Sans SC"/>
              </a:rPr>
              <a:t>中等硬度 (HV 700-900)</a:t>
            </a:r>
            <a:endParaRPr lang="en-US" sz="1100"/>
          </a:p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若为低碳钢材质，首选渗碳淬火，可获得优良的表面硬度与心部韧性配合。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762000" y="58420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决策核心逻辑：以服役条件为导向，兼顾变形控制、成本效益与材料特性，选择最优工艺方案。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0922000" y="6096000"/>
            <a:ext cx="1270000" cy="50800"/>
          </a:xfrm>
          <a:prstGeom prst="roundRect">
            <a:avLst>
              <a:gd name="adj" fmla="val 0"/>
            </a:avLst>
          </a:prstGeom>
          <a:solidFill>
            <a:srgbClr val="ECF0F1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0" y="6096000"/>
            <a:ext cx="1270000" cy="50800"/>
          </a:xfrm>
          <a:prstGeom prst="roundRect">
            <a:avLst>
              <a:gd name="adj" fmla="val 0"/>
            </a:avLst>
          </a:prstGeom>
          <a:solidFill>
            <a:srgbClr val="ECF0F1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0" y="2667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64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感谢观看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1459">
            <a:off x="4191011" y="4311650"/>
            <a:ext cx="381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3498DB">
                <a:alpha val="6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" name="AutoShape 7"/>
          <p:cNvSpPr/>
          <p:nvPr/>
        </p:nvSpPr>
        <p:spPr>
          <a:xfrm>
            <a:off x="0" y="4826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2200" b="0" i="0" u="none" strike="noStrike">
                <a:solidFill>
                  <a:srgbClr val="ECF0F1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特吉学院 · 赋能每一次制造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770</Words>
  <Application>Microsoft Office PowerPoint</Application>
  <PresentationFormat>宽屏</PresentationFormat>
  <Paragraphs>157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13" baseType="lpstr">
      <vt:lpstr>Noto Sans SC</vt:lpstr>
      <vt:lpstr>Arial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szpe04</cp:lastModifiedBy>
  <cp:revision>4</cp:revision>
  <dcterms:modified xsi:type="dcterms:W3CDTF">2026-06-09T01:52:10Z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{"Label":"1","ContentProducer":"001191110102MACQD9K64010000","ProduceID":"7648157443424570342","ReservedCode1":"","ContentPropagator":"","PropagateID":"","ReservedCode2":""}</vt:lpwstr>
  </property>
</Properties>
</file>